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7"/>
  </p:notesMasterIdLst>
  <p:handoutMasterIdLst>
    <p:handoutMasterId r:id="rId18"/>
  </p:handoutMasterIdLst>
  <p:sldIdLst>
    <p:sldId id="256" r:id="rId5"/>
    <p:sldId id="271" r:id="rId6"/>
    <p:sldId id="295" r:id="rId7"/>
    <p:sldId id="296" r:id="rId8"/>
    <p:sldId id="298" r:id="rId9"/>
    <p:sldId id="299" r:id="rId10"/>
    <p:sldId id="300" r:id="rId11"/>
    <p:sldId id="301" r:id="rId12"/>
    <p:sldId id="302" r:id="rId13"/>
    <p:sldId id="303" r:id="rId14"/>
    <p:sldId id="304" r:id="rId15"/>
    <p:sldId id="305" r:id="rId16"/>
  </p:sldIdLst>
  <p:sldSz cx="9144000" cy="6858000" type="screen4x3"/>
  <p:notesSz cx="7010400" cy="92964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a:srgbClr val="2349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762" autoAdjust="0"/>
  </p:normalViewPr>
  <p:slideViewPr>
    <p:cSldViewPr>
      <p:cViewPr varScale="1">
        <p:scale>
          <a:sx n="68" d="100"/>
          <a:sy n="68" d="100"/>
        </p:scale>
        <p:origin x="581" y="5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C1DD818E-2F4F-4595-B278-5FEDA04E42F7}" type="datetimeFigureOut">
              <a:rPr lang="en-US" smtClean="0"/>
              <a:pPr/>
              <a:t>2/22/2021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559A6053-113C-415E-B364-699B113523F8}" type="slidenum">
              <a:rPr lang="en-US" smtClean="0"/>
              <a:pPr/>
              <a:t>‹#›</a:t>
            </a:fld>
            <a:endParaRPr lang="en-US"/>
          </a:p>
        </p:txBody>
      </p:sp>
    </p:spTree>
    <p:extLst>
      <p:ext uri="{BB962C8B-B14F-4D97-AF65-F5344CB8AC3E}">
        <p14:creationId xmlns:p14="http://schemas.microsoft.com/office/powerpoint/2010/main" val="21314807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F9E85D3D-1D98-40FA-9F9D-2F8391244D7D}" type="datetimeFigureOut">
              <a:rPr lang="en-US" smtClean="0"/>
              <a:pPr/>
              <a:t>2/22/2021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F2EB337-FE6C-441C-9511-F8BDDC5130D9}" type="slidenum">
              <a:rPr lang="en-US" smtClean="0"/>
              <a:pPr/>
              <a:t>‹#›</a:t>
            </a:fld>
            <a:endParaRPr lang="en-US"/>
          </a:p>
        </p:txBody>
      </p:sp>
    </p:spTree>
    <p:extLst>
      <p:ext uri="{BB962C8B-B14F-4D97-AF65-F5344CB8AC3E}">
        <p14:creationId xmlns:p14="http://schemas.microsoft.com/office/powerpoint/2010/main" val="2104109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Your taste buds are sensory organs that allow you to experience</a:t>
            </a:r>
            <a:r>
              <a:rPr lang="en-US" baseline="0" dirty="0"/>
              <a:t> different flavors.</a:t>
            </a:r>
          </a:p>
          <a:p>
            <a:endParaRPr lang="en-US" baseline="0" dirty="0"/>
          </a:p>
          <a:p>
            <a:r>
              <a:rPr lang="en-US" baseline="0" dirty="0"/>
              <a:t>You can have anywhere from 2,000-10,000 taste buds on your tongue and even some on the roof of your mouth, your cheeks and throat.</a:t>
            </a:r>
          </a:p>
          <a:p>
            <a:endParaRPr lang="en-US" baseline="0" dirty="0"/>
          </a:p>
          <a:p>
            <a:r>
              <a:rPr lang="en-US" baseline="0" dirty="0"/>
              <a:t>(Older group)- The bumps shown on the tongue are called papillae. Your taste buds sit on top of these </a:t>
            </a:r>
            <a:r>
              <a:rPr lang="en-US" sz="1200" kern="1200" dirty="0">
                <a:solidFill>
                  <a:schemeClr val="tx1"/>
                </a:solidFill>
                <a:latin typeface="+mn-lt"/>
                <a:ea typeface="+mn-ea"/>
                <a:cs typeface="+mn-cs"/>
              </a:rPr>
              <a:t>papillae</a:t>
            </a:r>
            <a:r>
              <a:rPr lang="en-US" sz="1200" u="none" strike="noStrike" kern="1200" dirty="0">
                <a:solidFill>
                  <a:schemeClr val="tx1"/>
                </a:solidFill>
                <a:latin typeface="+mn-lt"/>
                <a:ea typeface="+mn-ea"/>
                <a:cs typeface="+mn-cs"/>
              </a:rPr>
              <a:t>, they contain tiny hairs called </a:t>
            </a:r>
            <a:r>
              <a:rPr lang="en-US" sz="1200" u="none" strike="noStrike" kern="1200" dirty="0" err="1">
                <a:solidFill>
                  <a:schemeClr val="tx1"/>
                </a:solidFill>
                <a:latin typeface="+mn-lt"/>
                <a:ea typeface="+mn-ea"/>
                <a:cs typeface="+mn-cs"/>
              </a:rPr>
              <a:t>microvilli</a:t>
            </a:r>
            <a:r>
              <a:rPr lang="en-US" sz="1200" u="none" strike="noStrike" kern="1200" dirty="0">
                <a:solidFill>
                  <a:schemeClr val="tx1"/>
                </a:solidFill>
                <a:latin typeface="+mn-lt"/>
                <a:ea typeface="+mn-ea"/>
                <a:cs typeface="+mn-cs"/>
              </a:rPr>
              <a:t> that send </a:t>
            </a:r>
            <a:r>
              <a:rPr lang="en-US" sz="1200" kern="1200" dirty="0">
                <a:solidFill>
                  <a:schemeClr val="tx1"/>
                </a:solidFill>
                <a:latin typeface="+mn-lt"/>
                <a:ea typeface="+mn-ea"/>
                <a:cs typeface="+mn-cs"/>
              </a:rPr>
              <a:t>messages to the brain about how something tastes.</a:t>
            </a:r>
            <a:endParaRPr lang="en-US" dirty="0"/>
          </a:p>
        </p:txBody>
      </p:sp>
      <p:sp>
        <p:nvSpPr>
          <p:cNvPr id="4" name="Slide Number Placeholder 3"/>
          <p:cNvSpPr>
            <a:spLocks noGrp="1"/>
          </p:cNvSpPr>
          <p:nvPr>
            <p:ph type="sldNum" sz="quarter" idx="10"/>
          </p:nvPr>
        </p:nvSpPr>
        <p:spPr/>
        <p:txBody>
          <a:bodyPr/>
          <a:lstStyle/>
          <a:p>
            <a:fld id="{9F2EB337-FE6C-441C-9511-F8BDDC5130D9}"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F2EB337-FE6C-441C-9511-F8BDDC5130D9}"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F2EB337-FE6C-441C-9511-F8BDDC5130D9}"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F2EB337-FE6C-441C-9511-F8BDDC5130D9}"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Sweetness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is produced from the presence of sugars. Some foods that are sweet are fruits and desserts like ice cream and cake.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Did you know flavor comes from the combination of both the taste and smell of a food? Have you ever noticed how your food tastes bland when you have a stuffy nose?</a:t>
            </a:r>
          </a:p>
          <a:p>
            <a:endParaRPr lang="en-US" dirty="0"/>
          </a:p>
        </p:txBody>
      </p:sp>
      <p:sp>
        <p:nvSpPr>
          <p:cNvPr id="4" name="Slide Number Placeholder 3"/>
          <p:cNvSpPr>
            <a:spLocks noGrp="1"/>
          </p:cNvSpPr>
          <p:nvPr>
            <p:ph type="sldNum" sz="quarter" idx="10"/>
          </p:nvPr>
        </p:nvSpPr>
        <p:spPr/>
        <p:txBody>
          <a:bodyPr/>
          <a:lstStyle/>
          <a:p>
            <a:fld id="{9F2EB337-FE6C-441C-9511-F8BDDC5130D9}"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Saltiness is produced from the presence of sodium in food.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Did you know taste receptors cannot actually taste food until your saliva has moistened it? This is because your saliva dissolves the food, allowing for your taste buds to detect the taste. For example, we usually taste salty things first because salt dissolves quickly in moisture. Some foods that are salty include chips, pickles, soups, crackers and deli meats.</a:t>
            </a:r>
          </a:p>
          <a:p>
            <a:endParaRPr lang="en-US" dirty="0"/>
          </a:p>
        </p:txBody>
      </p:sp>
      <p:sp>
        <p:nvSpPr>
          <p:cNvPr id="4" name="Slide Number Placeholder 3"/>
          <p:cNvSpPr>
            <a:spLocks noGrp="1"/>
          </p:cNvSpPr>
          <p:nvPr>
            <p:ph type="sldNum" sz="quarter" idx="10"/>
          </p:nvPr>
        </p:nvSpPr>
        <p:spPr/>
        <p:txBody>
          <a:bodyPr/>
          <a:lstStyle/>
          <a:p>
            <a:fld id="{9F2EB337-FE6C-441C-9511-F8BDDC5130D9}"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Sourness is the taste that detects acidity. This taste may produce a strong response and make your lips pucker. </a:t>
            </a:r>
            <a:r>
              <a:rPr lang="en-US" sz="1200" i="1" kern="1200" dirty="0">
                <a:solidFill>
                  <a:schemeClr val="tx1"/>
                </a:solidFill>
                <a:latin typeface="+mn-lt"/>
                <a:ea typeface="+mn-ea"/>
                <a:cs typeface="+mn-cs"/>
              </a:rPr>
              <a:t>Can</a:t>
            </a:r>
            <a:r>
              <a:rPr lang="en-US" sz="1200" i="1" kern="1200" baseline="0" dirty="0">
                <a:solidFill>
                  <a:schemeClr val="tx1"/>
                </a:solidFill>
                <a:latin typeface="+mn-lt"/>
                <a:ea typeface="+mn-ea"/>
                <a:cs typeface="+mn-cs"/>
              </a:rPr>
              <a:t> you guys make a pucker face?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1" kern="1200" baseline="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Some foods that are sour are limes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and grapefruit. </a:t>
            </a:r>
          </a:p>
          <a:p>
            <a:endParaRPr lang="en-US" dirty="0"/>
          </a:p>
        </p:txBody>
      </p:sp>
      <p:sp>
        <p:nvSpPr>
          <p:cNvPr id="4" name="Slide Number Placeholder 3"/>
          <p:cNvSpPr>
            <a:spLocks noGrp="1"/>
          </p:cNvSpPr>
          <p:nvPr>
            <p:ph type="sldNum" sz="quarter" idx="10"/>
          </p:nvPr>
        </p:nvSpPr>
        <p:spPr/>
        <p:txBody>
          <a:bodyPr/>
          <a:lstStyle/>
          <a:p>
            <a:fld id="{9F2EB337-FE6C-441C-9511-F8BDDC5130D9}"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Bitterness is the most sensitive taste and can be produced by one of around 100 naturally-occurring compounds in food (Example: Tannins in coffee can make it taste bitter-and also brown your teeth). </a:t>
            </a: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You might perceive as unpleasant or sharp. Some foods that are bitter are coffee, arugula,</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and unsweetened cocoa. </a:t>
            </a:r>
            <a:endParaRPr lang="en-US" dirty="0"/>
          </a:p>
        </p:txBody>
      </p:sp>
      <p:sp>
        <p:nvSpPr>
          <p:cNvPr id="4" name="Slide Number Placeholder 3"/>
          <p:cNvSpPr>
            <a:spLocks noGrp="1"/>
          </p:cNvSpPr>
          <p:nvPr>
            <p:ph type="sldNum" sz="quarter" idx="10"/>
          </p:nvPr>
        </p:nvSpPr>
        <p:spPr/>
        <p:txBody>
          <a:bodyPr/>
          <a:lstStyle/>
          <a:p>
            <a:fld id="{9F2EB337-FE6C-441C-9511-F8BDDC5130D9}"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 last taste is called </a:t>
            </a:r>
            <a:r>
              <a:rPr lang="en-US" sz="1200" kern="1200" dirty="0" err="1">
                <a:solidFill>
                  <a:schemeClr val="tx1"/>
                </a:solidFill>
                <a:latin typeface="+mn-lt"/>
                <a:ea typeface="+mn-ea"/>
                <a:cs typeface="+mn-cs"/>
              </a:rPr>
              <a:t>Umami</a:t>
            </a:r>
            <a:r>
              <a:rPr lang="en-US" sz="1200" kern="1200" dirty="0">
                <a:solidFill>
                  <a:schemeClr val="tx1"/>
                </a:solidFill>
                <a:latin typeface="+mn-lt"/>
                <a:ea typeface="+mn-ea"/>
                <a:cs typeface="+mn-cs"/>
              </a:rPr>
              <a:t> and is described as a savory or meaty taste. Some foods that are rich in </a:t>
            </a:r>
            <a:r>
              <a:rPr lang="en-US" sz="1200" kern="1200" dirty="0" err="1">
                <a:solidFill>
                  <a:schemeClr val="tx1"/>
                </a:solidFill>
                <a:latin typeface="+mn-lt"/>
                <a:ea typeface="+mn-ea"/>
                <a:cs typeface="+mn-cs"/>
              </a:rPr>
              <a:t>Umami</a:t>
            </a:r>
            <a:r>
              <a:rPr lang="en-US" sz="1200" kern="1200" dirty="0">
                <a:solidFill>
                  <a:schemeClr val="tx1"/>
                </a:solidFill>
                <a:latin typeface="+mn-lt"/>
                <a:ea typeface="+mn-ea"/>
                <a:cs typeface="+mn-cs"/>
              </a:rPr>
              <a:t> are mushrooms, meats, fish,</a:t>
            </a:r>
            <a:r>
              <a:rPr lang="en-US" sz="1200" kern="1200" baseline="0" dirty="0">
                <a:solidFill>
                  <a:schemeClr val="tx1"/>
                </a:solidFill>
                <a:latin typeface="+mn-lt"/>
                <a:ea typeface="+mn-ea"/>
                <a:cs typeface="+mn-cs"/>
              </a:rPr>
              <a:t> and </a:t>
            </a:r>
            <a:r>
              <a:rPr lang="en-US" sz="1200" kern="1200" baseline="0" dirty="0" err="1">
                <a:solidFill>
                  <a:schemeClr val="tx1"/>
                </a:solidFill>
                <a:latin typeface="+mn-lt"/>
                <a:ea typeface="+mn-ea"/>
                <a:cs typeface="+mn-cs"/>
              </a:rPr>
              <a:t>edamame</a:t>
            </a:r>
            <a:r>
              <a:rPr lang="en-US" sz="1200" kern="1200" dirty="0">
                <a:solidFill>
                  <a:schemeClr val="tx1"/>
                </a:solidFill>
                <a:latin typeface="+mn-lt"/>
                <a:ea typeface="+mn-ea"/>
                <a:cs typeface="+mn-cs"/>
              </a:rPr>
              <a:t>.</a:t>
            </a:r>
          </a:p>
          <a:p>
            <a:endParaRPr lang="en-US" dirty="0"/>
          </a:p>
        </p:txBody>
      </p:sp>
      <p:sp>
        <p:nvSpPr>
          <p:cNvPr id="4" name="Slide Number Placeholder 3"/>
          <p:cNvSpPr>
            <a:spLocks noGrp="1"/>
          </p:cNvSpPr>
          <p:nvPr>
            <p:ph type="sldNum" sz="quarter" idx="10"/>
          </p:nvPr>
        </p:nvSpPr>
        <p:spPr/>
        <p:txBody>
          <a:bodyPr/>
          <a:lstStyle/>
          <a:p>
            <a:fld id="{9F2EB337-FE6C-441C-9511-F8BDDC5130D9}"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i="1" kern="1200" dirty="0">
                <a:solidFill>
                  <a:schemeClr val="tx1"/>
                </a:solidFill>
                <a:latin typeface="+mn-lt"/>
                <a:ea typeface="+mn-ea"/>
                <a:cs typeface="+mn-cs"/>
              </a:rPr>
              <a:t>Presenter 1: </a:t>
            </a:r>
            <a:r>
              <a:rPr lang="en-US" sz="1200" kern="1200" dirty="0">
                <a:solidFill>
                  <a:schemeClr val="tx1"/>
                </a:solidFill>
                <a:latin typeface="+mn-lt"/>
                <a:ea typeface="+mn-ea"/>
                <a:cs typeface="+mn-cs"/>
              </a:rPr>
              <a:t>Let’s start with the apple. Open up the bag and take a bite and think about what taste it has. What taste do you think it is? </a:t>
            </a:r>
            <a:r>
              <a:rPr lang="en-US" sz="1200" i="1" kern="1200" dirty="0">
                <a:solidFill>
                  <a:schemeClr val="tx1"/>
                </a:solidFill>
                <a:latin typeface="+mn-lt"/>
                <a:ea typeface="+mn-ea"/>
                <a:cs typeface="+mn-cs"/>
              </a:rPr>
              <a:t>(Wait for a response).</a:t>
            </a:r>
            <a:r>
              <a:rPr lang="en-US" sz="1200" kern="1200" dirty="0">
                <a:solidFill>
                  <a:schemeClr val="tx1"/>
                </a:solidFill>
                <a:latin typeface="+mn-lt"/>
                <a:ea typeface="+mn-ea"/>
                <a:cs typeface="+mn-cs"/>
              </a:rPr>
              <a:t> Yes! It is sweet tasting.</a:t>
            </a:r>
          </a:p>
          <a:p>
            <a:endParaRPr lang="en-US" sz="1200" i="1" kern="1200" dirty="0">
              <a:solidFill>
                <a:schemeClr val="tx1"/>
              </a:solidFill>
              <a:latin typeface="+mn-lt"/>
              <a:ea typeface="+mn-ea"/>
              <a:cs typeface="+mn-cs"/>
            </a:endParaRPr>
          </a:p>
          <a:p>
            <a:r>
              <a:rPr lang="en-US" sz="1200" i="1" kern="1200" dirty="0">
                <a:solidFill>
                  <a:schemeClr val="tx1"/>
                </a:solidFill>
                <a:latin typeface="+mn-lt"/>
                <a:ea typeface="+mn-ea"/>
                <a:cs typeface="+mn-cs"/>
              </a:rPr>
              <a:t>Presenter 2:</a:t>
            </a:r>
            <a:r>
              <a:rPr lang="en-US" sz="1200" kern="1200" dirty="0">
                <a:solidFill>
                  <a:schemeClr val="tx1"/>
                </a:solidFill>
                <a:latin typeface="+mn-lt"/>
                <a:ea typeface="+mn-ea"/>
                <a:cs typeface="+mn-cs"/>
              </a:rPr>
              <a:t> Next take a bite of the pretzel. What taste do you think it is? </a:t>
            </a:r>
            <a:r>
              <a:rPr lang="en-US" sz="1200" i="1" kern="1200" dirty="0">
                <a:solidFill>
                  <a:schemeClr val="tx1"/>
                </a:solidFill>
                <a:latin typeface="+mn-lt"/>
                <a:ea typeface="+mn-ea"/>
                <a:cs typeface="+mn-cs"/>
              </a:rPr>
              <a:t>(Wait for a response).</a:t>
            </a:r>
            <a:r>
              <a:rPr lang="en-US" sz="1200" kern="1200" dirty="0">
                <a:solidFill>
                  <a:schemeClr val="tx1"/>
                </a:solidFill>
                <a:latin typeface="+mn-lt"/>
                <a:ea typeface="+mn-ea"/>
                <a:cs typeface="+mn-cs"/>
              </a:rPr>
              <a:t> Yes! It is salty tasting.</a:t>
            </a:r>
          </a:p>
          <a:p>
            <a:endParaRPr lang="en-US" sz="1200" i="1" kern="1200" dirty="0">
              <a:solidFill>
                <a:schemeClr val="tx1"/>
              </a:solidFill>
              <a:latin typeface="+mn-lt"/>
              <a:ea typeface="+mn-ea"/>
              <a:cs typeface="+mn-cs"/>
            </a:endParaRPr>
          </a:p>
          <a:p>
            <a:r>
              <a:rPr lang="en-US" sz="1200" i="1" kern="1200" dirty="0">
                <a:solidFill>
                  <a:schemeClr val="tx1"/>
                </a:solidFill>
                <a:latin typeface="+mn-lt"/>
                <a:ea typeface="+mn-ea"/>
                <a:cs typeface="+mn-cs"/>
              </a:rPr>
              <a:t>Presenter 1:</a:t>
            </a:r>
            <a:r>
              <a:rPr lang="en-US" sz="1200" kern="1200" dirty="0">
                <a:solidFill>
                  <a:schemeClr val="tx1"/>
                </a:solidFill>
                <a:latin typeface="+mn-lt"/>
                <a:ea typeface="+mn-ea"/>
                <a:cs typeface="+mn-cs"/>
              </a:rPr>
              <a:t> Let’s take a bite of the lime. What taste do you think it is? </a:t>
            </a:r>
            <a:r>
              <a:rPr lang="en-US" sz="1200" i="1" kern="1200" dirty="0">
                <a:solidFill>
                  <a:schemeClr val="tx1"/>
                </a:solidFill>
                <a:latin typeface="+mn-lt"/>
                <a:ea typeface="+mn-ea"/>
                <a:cs typeface="+mn-cs"/>
              </a:rPr>
              <a:t>(Wait for a response).</a:t>
            </a:r>
            <a:r>
              <a:rPr lang="en-US" sz="1200" kern="1200" dirty="0">
                <a:solidFill>
                  <a:schemeClr val="tx1"/>
                </a:solidFill>
                <a:latin typeface="+mn-lt"/>
                <a:ea typeface="+mn-ea"/>
                <a:cs typeface="+mn-cs"/>
              </a:rPr>
              <a:t> Yes! It is very sour tasting.</a:t>
            </a:r>
          </a:p>
          <a:p>
            <a:endParaRPr lang="en-US" sz="1200" i="1" kern="1200" dirty="0">
              <a:solidFill>
                <a:schemeClr val="tx1"/>
              </a:solidFill>
              <a:latin typeface="+mn-lt"/>
              <a:ea typeface="+mn-ea"/>
              <a:cs typeface="+mn-cs"/>
            </a:endParaRPr>
          </a:p>
          <a:p>
            <a:r>
              <a:rPr lang="en-US" sz="1200" i="1" kern="1200" dirty="0">
                <a:solidFill>
                  <a:schemeClr val="tx1"/>
                </a:solidFill>
                <a:latin typeface="+mn-lt"/>
                <a:ea typeface="+mn-ea"/>
                <a:cs typeface="+mn-cs"/>
              </a:rPr>
              <a:t>Presenter 2:</a:t>
            </a:r>
            <a:r>
              <a:rPr lang="en-US" sz="1200" kern="1200" dirty="0">
                <a:solidFill>
                  <a:schemeClr val="tx1"/>
                </a:solidFill>
                <a:latin typeface="+mn-lt"/>
                <a:ea typeface="+mn-ea"/>
                <a:cs typeface="+mn-cs"/>
              </a:rPr>
              <a:t> Next take a bite of the unsweetened chocolate chips. What taste do you think it is? </a:t>
            </a:r>
            <a:r>
              <a:rPr lang="en-US" sz="1200" i="1" kern="1200" dirty="0">
                <a:solidFill>
                  <a:schemeClr val="tx1"/>
                </a:solidFill>
                <a:latin typeface="+mn-lt"/>
                <a:ea typeface="+mn-ea"/>
                <a:cs typeface="+mn-cs"/>
              </a:rPr>
              <a:t>(Wait for a response). </a:t>
            </a:r>
            <a:r>
              <a:rPr lang="en-US" sz="1200" kern="1200" dirty="0">
                <a:solidFill>
                  <a:schemeClr val="tx1"/>
                </a:solidFill>
                <a:latin typeface="+mn-lt"/>
                <a:ea typeface="+mn-ea"/>
                <a:cs typeface="+mn-cs"/>
              </a:rPr>
              <a:t>Yes! It is bitter tasting. </a:t>
            </a:r>
          </a:p>
          <a:p>
            <a:endParaRPr lang="en-US" sz="1200" i="1" kern="1200" dirty="0">
              <a:solidFill>
                <a:schemeClr val="tx1"/>
              </a:solidFill>
              <a:latin typeface="+mn-lt"/>
              <a:ea typeface="+mn-ea"/>
              <a:cs typeface="+mn-cs"/>
            </a:endParaRPr>
          </a:p>
          <a:p>
            <a:r>
              <a:rPr lang="en-US" sz="1200" i="1" kern="1200" dirty="0">
                <a:solidFill>
                  <a:schemeClr val="tx1"/>
                </a:solidFill>
                <a:latin typeface="+mn-lt"/>
                <a:ea typeface="+mn-ea"/>
                <a:cs typeface="+mn-cs"/>
              </a:rPr>
              <a:t>Presenter 1:</a:t>
            </a:r>
            <a:r>
              <a:rPr lang="en-US" sz="1200" kern="1200" dirty="0">
                <a:solidFill>
                  <a:schemeClr val="tx1"/>
                </a:solidFill>
                <a:latin typeface="+mn-lt"/>
                <a:ea typeface="+mn-ea"/>
                <a:cs typeface="+mn-cs"/>
              </a:rPr>
              <a:t> Lastly, let’s take a bite of the cheese. What taste do you think it is? </a:t>
            </a:r>
            <a:r>
              <a:rPr lang="en-US" sz="1200" i="1" kern="1200" dirty="0">
                <a:solidFill>
                  <a:schemeClr val="tx1"/>
                </a:solidFill>
                <a:latin typeface="+mn-lt"/>
                <a:ea typeface="+mn-ea"/>
                <a:cs typeface="+mn-cs"/>
              </a:rPr>
              <a:t>(Wait for a response).</a:t>
            </a:r>
            <a:r>
              <a:rPr lang="en-US" sz="1200" kern="1200" dirty="0">
                <a:solidFill>
                  <a:schemeClr val="tx1"/>
                </a:solidFill>
                <a:latin typeface="+mn-lt"/>
                <a:ea typeface="+mn-ea"/>
                <a:cs typeface="+mn-cs"/>
              </a:rPr>
              <a:t> Yes! It </a:t>
            </a:r>
            <a:r>
              <a:rPr lang="en-US" sz="1200" kern="1200" dirty="0" err="1">
                <a:solidFill>
                  <a:schemeClr val="tx1"/>
                </a:solidFill>
                <a:latin typeface="+mn-lt"/>
                <a:ea typeface="+mn-ea"/>
                <a:cs typeface="+mn-cs"/>
              </a:rPr>
              <a:t>Umami</a:t>
            </a:r>
            <a:r>
              <a:rPr lang="en-US" sz="1200" kern="1200" dirty="0">
                <a:solidFill>
                  <a:schemeClr val="tx1"/>
                </a:solidFill>
                <a:latin typeface="+mn-lt"/>
                <a:ea typeface="+mn-ea"/>
                <a:cs typeface="+mn-cs"/>
              </a:rPr>
              <a:t>, rich and savory tasting.</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F2EB337-FE6C-441C-9511-F8BDDC5130D9}"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Now that everyone has sensed each of the five tastes, what is your favorite one? </a:t>
            </a:r>
          </a:p>
          <a:p>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Taste buds are always</a:t>
            </a:r>
            <a:r>
              <a:rPr lang="en-US" sz="1200" kern="1200" baseline="0" dirty="0">
                <a:solidFill>
                  <a:schemeClr val="tx1"/>
                </a:solidFill>
                <a:latin typeface="+mn-lt"/>
                <a:ea typeface="+mn-ea"/>
                <a:cs typeface="+mn-cs"/>
              </a:rPr>
              <a:t> changing (average life span only 10-14 days) so</a:t>
            </a:r>
            <a:r>
              <a:rPr lang="en-US" sz="1200" kern="1200" dirty="0">
                <a:solidFill>
                  <a:schemeClr val="tx1"/>
                </a:solidFill>
                <a:latin typeface="+mn-lt"/>
                <a:ea typeface="+mn-ea"/>
                <a:cs typeface="+mn-cs"/>
              </a:rPr>
              <a:t> your flavor preferences aren’t set in stone. Sometimes it takes more than 12 times</a:t>
            </a:r>
            <a:r>
              <a:rPr lang="en-US" sz="1200" kern="1200" baseline="0" dirty="0">
                <a:solidFill>
                  <a:schemeClr val="tx1"/>
                </a:solidFill>
                <a:latin typeface="+mn-lt"/>
                <a:ea typeface="+mn-ea"/>
                <a:cs typeface="+mn-cs"/>
              </a:rPr>
              <a:t> trying a food to change your taste buds to like it! We encourage you to go home and keep trying new things!</a:t>
            </a:r>
            <a:endParaRPr lang="en-US" sz="1200" kern="120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9F2EB337-FE6C-441C-9511-F8BDDC5130D9}"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3BAED13F-18D1-4964-8564-D2A0668644E4}" type="datetimeFigureOut">
              <a:rPr lang="en-US" smtClean="0"/>
              <a:pPr/>
              <a:t>2/22/2021</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4C126F0F-62F0-4ED7-BF6E-B1A061661160}" type="slidenum">
              <a:rPr lang="en-US" smtClean="0"/>
              <a:pPr/>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AED13F-18D1-4964-8564-D2A0668644E4}" type="datetimeFigureOut">
              <a:rPr lang="en-US" smtClean="0"/>
              <a:pPr/>
              <a:t>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126F0F-62F0-4ED7-BF6E-B1A06166116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AED13F-18D1-4964-8564-D2A0668644E4}" type="datetimeFigureOut">
              <a:rPr lang="en-US" smtClean="0"/>
              <a:pPr/>
              <a:t>2/22/2021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126F0F-62F0-4ED7-BF6E-B1A06166116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3BAED13F-18D1-4964-8564-D2A0668644E4}" type="datetimeFigureOut">
              <a:rPr lang="en-US" smtClean="0"/>
              <a:pPr/>
              <a:t>2/22/2021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126F0F-62F0-4ED7-BF6E-B1A061661160}" type="slidenum">
              <a:rPr lang="en-US" smtClean="0"/>
              <a:pPr/>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BAED13F-18D1-4964-8564-D2A0668644E4}" type="datetimeFigureOut">
              <a:rPr lang="en-US" smtClean="0"/>
              <a:pPr/>
              <a:t>2/22/2021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126F0F-62F0-4ED7-BF6E-B1A06166116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BAED13F-18D1-4964-8564-D2A0668644E4}" type="datetimeFigureOut">
              <a:rPr lang="en-US" smtClean="0"/>
              <a:pPr/>
              <a:t>2/22/2021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126F0F-62F0-4ED7-BF6E-B1A06166116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3BAED13F-18D1-4964-8564-D2A0668644E4}" type="datetimeFigureOut">
              <a:rPr lang="en-US" smtClean="0"/>
              <a:pPr/>
              <a:t>2/22/2021</a:t>
            </a:fld>
            <a:endParaRPr lang="en-US"/>
          </a:p>
        </p:txBody>
      </p:sp>
      <p:sp>
        <p:nvSpPr>
          <p:cNvPr id="7" name="Slide Number Placeholder 6"/>
          <p:cNvSpPr>
            <a:spLocks noGrp="1"/>
          </p:cNvSpPr>
          <p:nvPr>
            <p:ph type="sldNum" sz="quarter" idx="12"/>
          </p:nvPr>
        </p:nvSpPr>
        <p:spPr/>
        <p:txBody>
          <a:bodyPr/>
          <a:lstStyle/>
          <a:p>
            <a:fld id="{4C126F0F-62F0-4ED7-BF6E-B1A061661160}" type="slidenum">
              <a:rPr lang="en-US" smtClean="0"/>
              <a:pPr/>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a:t>Click to edit Master title style</a:t>
            </a:r>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a:t>Click to edit Master title style</a:t>
            </a:r>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BAED13F-18D1-4964-8564-D2A0668644E4}" type="datetimeFigureOut">
              <a:rPr lang="en-US" smtClean="0"/>
              <a:pPr/>
              <a:t>2/22/2021</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4C126F0F-62F0-4ED7-BF6E-B1A06166116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3BAED13F-18D1-4964-8564-D2A0668644E4}" type="datetimeFigureOut">
              <a:rPr lang="en-US" smtClean="0"/>
              <a:pPr/>
              <a:t>2/22/2021</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4C126F0F-62F0-4ED7-BF6E-B1A06166116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1.gif"/><Relationship Id="rId7"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gi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jpeg"/></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1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19600" y="2438400"/>
            <a:ext cx="3962400" cy="1667436"/>
          </a:xfrm>
        </p:spPr>
        <p:txBody>
          <a:bodyPr>
            <a:noAutofit/>
          </a:bodyPr>
          <a:lstStyle/>
          <a:p>
            <a:pPr algn="ctr"/>
            <a:r>
              <a:rPr lang="en-US" sz="4600" b="1" dirty="0">
                <a:effectLst>
                  <a:outerShdw blurRad="38100" dist="38100" dir="2700000" algn="tl">
                    <a:srgbClr val="000000">
                      <a:alpha val="43137"/>
                    </a:srgbClr>
                  </a:outerShdw>
                </a:effectLst>
              </a:rPr>
              <a:t>Discovering the 5 Tastes</a:t>
            </a:r>
          </a:p>
        </p:txBody>
      </p:sp>
      <p:sp>
        <p:nvSpPr>
          <p:cNvPr id="3" name="Subtitle 2"/>
          <p:cNvSpPr>
            <a:spLocks noGrp="1"/>
          </p:cNvSpPr>
          <p:nvPr>
            <p:ph type="subTitle" idx="1"/>
          </p:nvPr>
        </p:nvSpPr>
        <p:spPr>
          <a:xfrm>
            <a:off x="4724400" y="4419600"/>
            <a:ext cx="3309803" cy="1260629"/>
          </a:xfrm>
        </p:spPr>
        <p:txBody>
          <a:bodyPr>
            <a:normAutofit/>
          </a:bodyPr>
          <a:lstStyle/>
          <a:p>
            <a:pPr algn="ctr"/>
            <a:endParaRPr lang="en-US" b="1" dirty="0"/>
          </a:p>
          <a:p>
            <a:pPr algn="ctr"/>
            <a:r>
              <a:rPr lang="en-US" sz="2400" b="1" dirty="0"/>
              <a:t>Brittany Lord &amp; Becca Cochran</a:t>
            </a:r>
          </a:p>
        </p:txBody>
      </p:sp>
      <p:pic>
        <p:nvPicPr>
          <p:cNvPr id="39938" name="Picture 2" descr="http://www.eatright.org/%7E/media/eatrightkidsimages/kerhowtohelpkidslikevegetables.ashx"/>
          <p:cNvPicPr>
            <a:picLocks noChangeAspect="1" noChangeArrowheads="1"/>
          </p:cNvPicPr>
          <p:nvPr/>
        </p:nvPicPr>
        <p:blipFill>
          <a:blip r:embed="rId2" cstate="print"/>
          <a:srcRect/>
          <a:stretch>
            <a:fillRect/>
          </a:stretch>
        </p:blipFill>
        <p:spPr bwMode="auto">
          <a:xfrm>
            <a:off x="4572000" y="0"/>
            <a:ext cx="3657600" cy="2743200"/>
          </a:xfrm>
          <a:prstGeom prst="rect">
            <a:avLst/>
          </a:prstGeom>
          <a:noFill/>
        </p:spPr>
      </p:pic>
    </p:spTree>
    <p:extLst>
      <p:ext uri="{BB962C8B-B14F-4D97-AF65-F5344CB8AC3E}">
        <p14:creationId xmlns:p14="http://schemas.microsoft.com/office/powerpoint/2010/main" val="3351276927"/>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85800"/>
            <a:ext cx="8153400" cy="1143000"/>
          </a:xfrm>
        </p:spPr>
        <p:txBody>
          <a:bodyPr>
            <a:noAutofit/>
          </a:bodyPr>
          <a:lstStyle/>
          <a:p>
            <a:pPr algn="ctr"/>
            <a:r>
              <a:rPr lang="en-US" b="1" dirty="0">
                <a:effectLst>
                  <a:outerShdw blurRad="38100" dist="38100" dir="2700000" algn="tl">
                    <a:srgbClr val="000000">
                      <a:alpha val="43137"/>
                    </a:srgbClr>
                  </a:outerShdw>
                </a:effectLst>
              </a:rPr>
              <a:t>Why does food taste so good?</a:t>
            </a:r>
          </a:p>
        </p:txBody>
      </p:sp>
      <p:pic>
        <p:nvPicPr>
          <p:cNvPr id="1027" name="Picture 3">
            <a:extLst>
              <a:ext uri="{C183D7F6-B498-43B3-948B-1728B52AA6E4}">
                <adec:decorative xmlns:adec="http://schemas.microsoft.com/office/drawing/2017/decorative" val="1"/>
              </a:ext>
            </a:extLst>
          </p:cNvPr>
          <p:cNvPicPr>
            <a:picLocks noChangeAspect="1" noChangeArrowheads="1"/>
          </p:cNvPicPr>
          <p:nvPr/>
        </p:nvPicPr>
        <p:blipFill>
          <a:blip r:embed="rId3" cstate="print"/>
          <a:srcRect/>
          <a:stretch>
            <a:fillRect/>
          </a:stretch>
        </p:blipFill>
        <p:spPr bwMode="auto">
          <a:xfrm>
            <a:off x="533400" y="2057400"/>
            <a:ext cx="8153400" cy="4191000"/>
          </a:xfrm>
          <a:prstGeom prst="rect">
            <a:avLst/>
          </a:prstGeom>
          <a:noFill/>
          <a:ln w="9525">
            <a:noFill/>
            <a:miter lim="800000"/>
            <a:headEnd/>
            <a:tailEnd/>
          </a:ln>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fade">
                                      <p:cBhvr>
                                        <p:cTn id="7" dur="2000"/>
                                        <p:tgtEl>
                                          <p:spTgt spid="10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09600"/>
            <a:ext cx="7024744" cy="1143000"/>
          </a:xfrm>
        </p:spPr>
        <p:txBody>
          <a:bodyPr>
            <a:normAutofit/>
          </a:bodyPr>
          <a:lstStyle/>
          <a:p>
            <a:pPr algn="ctr"/>
            <a:r>
              <a:rPr lang="en-US" b="1" dirty="0">
                <a:effectLst>
                  <a:outerShdw blurRad="38100" dist="38100" dir="2700000" algn="tl">
                    <a:srgbClr val="000000">
                      <a:alpha val="43137"/>
                    </a:srgbClr>
                  </a:outerShdw>
                </a:effectLst>
              </a:rPr>
              <a:t>Did you know?</a:t>
            </a:r>
          </a:p>
        </p:txBody>
      </p:sp>
      <p:sp>
        <p:nvSpPr>
          <p:cNvPr id="4" name="Content Placeholder 2"/>
          <p:cNvSpPr>
            <a:spLocks noGrp="1"/>
          </p:cNvSpPr>
          <p:nvPr>
            <p:ph idx="1"/>
          </p:nvPr>
        </p:nvSpPr>
        <p:spPr>
          <a:xfrm>
            <a:off x="609600" y="2362200"/>
            <a:ext cx="5181600" cy="3048000"/>
          </a:xfrm>
        </p:spPr>
        <p:txBody>
          <a:bodyPr>
            <a:normAutofit/>
          </a:bodyPr>
          <a:lstStyle/>
          <a:p>
            <a:pPr algn="ctr">
              <a:buNone/>
            </a:pPr>
            <a:r>
              <a:rPr lang="en-US" sz="3000" b="1" dirty="0"/>
              <a:t>The number of taste buds you have and their location in your mouth are unique to you, just like your fingerprints!</a:t>
            </a:r>
            <a:endParaRPr lang="en-US" sz="3000" dirty="0"/>
          </a:p>
        </p:txBody>
      </p:sp>
      <p:pic>
        <p:nvPicPr>
          <p:cNvPr id="3074" name="Picture 2">
            <a:extLst>
              <a:ext uri="{C183D7F6-B498-43B3-948B-1728B52AA6E4}">
                <adec:decorative xmlns:adec="http://schemas.microsoft.com/office/drawing/2017/decorative" val="1"/>
              </a:ext>
            </a:extLst>
          </p:cNvPr>
          <p:cNvPicPr>
            <a:picLocks noChangeAspect="1" noChangeArrowheads="1"/>
          </p:cNvPicPr>
          <p:nvPr/>
        </p:nvPicPr>
        <p:blipFill>
          <a:blip r:embed="rId3" cstate="print"/>
          <a:srcRect/>
          <a:stretch>
            <a:fillRect/>
          </a:stretch>
        </p:blipFill>
        <p:spPr bwMode="auto">
          <a:xfrm>
            <a:off x="5867400" y="2209800"/>
            <a:ext cx="2097054" cy="2912754"/>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wipe(down)">
                                      <p:cBhvr>
                                        <p:cTn id="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descr="http://tse1.mm.bing.net/th?id=OIP.Mbc52a5c8f6e1643b4d17901ba9af42e5H0"/>
          <p:cNvPicPr>
            <a:picLocks noChangeAspect="1" noChangeArrowheads="1"/>
          </p:cNvPicPr>
          <p:nvPr/>
        </p:nvPicPr>
        <p:blipFill>
          <a:blip r:embed="rId3" cstate="print"/>
          <a:srcRect/>
          <a:stretch>
            <a:fillRect/>
          </a:stretch>
        </p:blipFill>
        <p:spPr bwMode="auto">
          <a:xfrm>
            <a:off x="609600" y="1066800"/>
            <a:ext cx="3962400" cy="4572000"/>
          </a:xfrm>
          <a:prstGeom prst="ellipse">
            <a:avLst/>
          </a:prstGeom>
          <a:ln>
            <a:noFill/>
          </a:ln>
          <a:effectLst>
            <a:softEdge rad="112500"/>
          </a:effectLst>
        </p:spPr>
      </p:pic>
      <p:sp>
        <p:nvSpPr>
          <p:cNvPr id="2" name="Title 1"/>
          <p:cNvSpPr>
            <a:spLocks noGrp="1"/>
          </p:cNvSpPr>
          <p:nvPr>
            <p:ph type="title"/>
          </p:nvPr>
        </p:nvSpPr>
        <p:spPr>
          <a:xfrm>
            <a:off x="4191000" y="1295400"/>
            <a:ext cx="4343400" cy="4419600"/>
          </a:xfrm>
        </p:spPr>
        <p:txBody>
          <a:bodyPr>
            <a:noAutofit/>
          </a:bodyPr>
          <a:lstStyle/>
          <a:p>
            <a:pPr algn="ctr"/>
            <a:r>
              <a:rPr lang="en-US" sz="4800" b="1" dirty="0">
                <a:effectLst>
                  <a:outerShdw blurRad="38100" dist="38100" dir="2700000" algn="tl">
                    <a:srgbClr val="000000">
                      <a:alpha val="43137"/>
                    </a:srgbClr>
                  </a:outerShdw>
                </a:effectLst>
              </a:rPr>
              <a:t>Raise your hand if you can name </a:t>
            </a:r>
            <a:br>
              <a:rPr lang="en-US" sz="4800" b="1" dirty="0">
                <a:effectLst>
                  <a:outerShdw blurRad="38100" dist="38100" dir="2700000" algn="tl">
                    <a:srgbClr val="000000">
                      <a:alpha val="43137"/>
                    </a:srgbClr>
                  </a:outerShdw>
                </a:effectLst>
              </a:rPr>
            </a:br>
            <a:r>
              <a:rPr lang="en-US" sz="4800" b="1" u="sng" dirty="0">
                <a:effectLst>
                  <a:outerShdw blurRad="38100" dist="38100" dir="2700000" algn="tl">
                    <a:srgbClr val="000000">
                      <a:alpha val="43137"/>
                    </a:srgbClr>
                  </a:outerShdw>
                </a:effectLst>
              </a:rPr>
              <a:t>1</a:t>
            </a:r>
            <a:r>
              <a:rPr lang="en-US" sz="4800" b="1" dirty="0">
                <a:effectLst>
                  <a:outerShdw blurRad="38100" dist="38100" dir="2700000" algn="tl">
                    <a:srgbClr val="000000">
                      <a:alpha val="43137"/>
                    </a:srgbClr>
                  </a:outerShdw>
                </a:effectLst>
              </a:rPr>
              <a:t> of the 5 taste sensations!</a:t>
            </a:r>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5298"/>
                                        </p:tgtEl>
                                        <p:attrNameLst>
                                          <p:attrName>style.visibility</p:attrName>
                                        </p:attrNameLst>
                                      </p:cBhvr>
                                      <p:to>
                                        <p:strVal val="visible"/>
                                      </p:to>
                                    </p:set>
                                    <p:animEffect transition="in" filter="fade">
                                      <p:cBhvr>
                                        <p:cTn id="7" dur="2000"/>
                                        <p:tgtEl>
                                          <p:spTgt spid="55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6" name="Picture 4">
            <a:extLst>
              <a:ext uri="{C183D7F6-B498-43B3-948B-1728B52AA6E4}">
                <adec:decorative xmlns:adec="http://schemas.microsoft.com/office/drawing/2017/decorative" val="1"/>
              </a:ext>
            </a:extLst>
          </p:cNvPr>
          <p:cNvPicPr>
            <a:picLocks noChangeAspect="1" noChangeArrowheads="1"/>
          </p:cNvPicPr>
          <p:nvPr/>
        </p:nvPicPr>
        <p:blipFill>
          <a:blip r:embed="rId3" cstate="print"/>
          <a:srcRect/>
          <a:stretch>
            <a:fillRect/>
          </a:stretch>
        </p:blipFill>
        <p:spPr bwMode="auto">
          <a:xfrm>
            <a:off x="838200" y="2057400"/>
            <a:ext cx="3729787" cy="1371600"/>
          </a:xfrm>
          <a:prstGeom prst="rect">
            <a:avLst/>
          </a:prstGeom>
          <a:noFill/>
        </p:spPr>
      </p:pic>
      <p:pic>
        <p:nvPicPr>
          <p:cNvPr id="59394" name="Picture 2">
            <a:extLs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5029200" y="990600"/>
            <a:ext cx="3315368" cy="1219200"/>
          </a:xfrm>
          <a:prstGeom prst="rect">
            <a:avLst/>
          </a:prstGeom>
          <a:noFill/>
        </p:spPr>
      </p:pic>
      <p:sp>
        <p:nvSpPr>
          <p:cNvPr id="2" name="Title 1"/>
          <p:cNvSpPr>
            <a:spLocks noGrp="1"/>
          </p:cNvSpPr>
          <p:nvPr>
            <p:ph type="title"/>
          </p:nvPr>
        </p:nvSpPr>
        <p:spPr>
          <a:xfrm>
            <a:off x="533400" y="381000"/>
            <a:ext cx="5334000" cy="1447800"/>
          </a:xfrm>
        </p:spPr>
        <p:txBody>
          <a:bodyPr>
            <a:normAutofit/>
          </a:bodyPr>
          <a:lstStyle/>
          <a:p>
            <a:pPr algn="ctr"/>
            <a:r>
              <a:rPr lang="en-US" b="1" dirty="0">
                <a:effectLst>
                  <a:outerShdw blurRad="38100" dist="38100" dir="2700000" algn="tl">
                    <a:srgbClr val="000000">
                      <a:alpha val="43137"/>
                    </a:srgbClr>
                  </a:outerShdw>
                </a:effectLst>
              </a:rPr>
              <a:t>The 5 Taste Sensations</a:t>
            </a:r>
          </a:p>
        </p:txBody>
      </p:sp>
      <p:pic>
        <p:nvPicPr>
          <p:cNvPr id="59398" name="Picture 6">
            <a:extLst>
              <a:ext uri="{C183D7F6-B498-43B3-948B-1728B52AA6E4}">
                <adec:decorative xmlns:adec="http://schemas.microsoft.com/office/drawing/2017/decorative" val="1"/>
              </a:ext>
            </a:extLst>
          </p:cNvPr>
          <p:cNvPicPr>
            <a:picLocks noChangeAspect="1" noChangeArrowheads="1"/>
          </p:cNvPicPr>
          <p:nvPr/>
        </p:nvPicPr>
        <p:blipFill>
          <a:blip r:embed="rId5" cstate="print"/>
          <a:srcRect/>
          <a:stretch>
            <a:fillRect/>
          </a:stretch>
        </p:blipFill>
        <p:spPr bwMode="auto">
          <a:xfrm>
            <a:off x="914400" y="3962400"/>
            <a:ext cx="3657600" cy="1345054"/>
          </a:xfrm>
          <a:prstGeom prst="rect">
            <a:avLst/>
          </a:prstGeom>
          <a:noFill/>
        </p:spPr>
      </p:pic>
      <p:pic>
        <p:nvPicPr>
          <p:cNvPr id="59399" name="Picture 7">
            <a:extLst>
              <a:ext uri="{C183D7F6-B498-43B3-948B-1728B52AA6E4}">
                <adec:decorative xmlns:adec="http://schemas.microsoft.com/office/drawing/2017/decorative" val="1"/>
              </a:ext>
            </a:extLst>
          </p:cNvPr>
          <p:cNvPicPr>
            <a:picLocks noChangeAspect="1" noChangeArrowheads="1"/>
          </p:cNvPicPr>
          <p:nvPr/>
        </p:nvPicPr>
        <p:blipFill>
          <a:blip r:embed="rId6" cstate="print"/>
          <a:srcRect/>
          <a:stretch>
            <a:fillRect/>
          </a:stretch>
        </p:blipFill>
        <p:spPr bwMode="auto">
          <a:xfrm>
            <a:off x="4724400" y="2743200"/>
            <a:ext cx="3738562" cy="1533769"/>
          </a:xfrm>
          <a:prstGeom prst="rect">
            <a:avLst/>
          </a:prstGeom>
          <a:noFill/>
          <a:ln w="9525">
            <a:noFill/>
            <a:miter lim="800000"/>
            <a:headEnd/>
            <a:tailEnd/>
          </a:ln>
        </p:spPr>
      </p:pic>
      <p:pic>
        <p:nvPicPr>
          <p:cNvPr id="59401" name="Picture 9">
            <a:extLst>
              <a:ext uri="{C183D7F6-B498-43B3-948B-1728B52AA6E4}">
                <adec:decorative xmlns:adec="http://schemas.microsoft.com/office/drawing/2017/decorative" val="1"/>
              </a:ext>
            </a:extLst>
          </p:cNvPr>
          <p:cNvPicPr>
            <a:picLocks noChangeAspect="1" noChangeArrowheads="1"/>
          </p:cNvPicPr>
          <p:nvPr/>
        </p:nvPicPr>
        <p:blipFill>
          <a:blip r:embed="rId7" cstate="print"/>
          <a:srcRect/>
          <a:stretch>
            <a:fillRect/>
          </a:stretch>
        </p:blipFill>
        <p:spPr bwMode="auto">
          <a:xfrm>
            <a:off x="4876800" y="5105400"/>
            <a:ext cx="3552825" cy="1076325"/>
          </a:xfrm>
          <a:prstGeom prst="rect">
            <a:avLst/>
          </a:prstGeom>
          <a:noFill/>
          <a:ln w="9525">
            <a:noFill/>
            <a:miter lim="800000"/>
            <a:headEnd/>
            <a:tailEnd/>
          </a:ln>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9396"/>
                                        </p:tgtEl>
                                        <p:attrNameLst>
                                          <p:attrName>style.visibility</p:attrName>
                                        </p:attrNameLst>
                                      </p:cBhvr>
                                      <p:to>
                                        <p:strVal val="visible"/>
                                      </p:to>
                                    </p:set>
                                    <p:anim calcmode="lin" valueType="num">
                                      <p:cBhvr additive="base">
                                        <p:cTn id="7" dur="500" fill="hold"/>
                                        <p:tgtEl>
                                          <p:spTgt spid="59396"/>
                                        </p:tgtEl>
                                        <p:attrNameLst>
                                          <p:attrName>ppt_x</p:attrName>
                                        </p:attrNameLst>
                                      </p:cBhvr>
                                      <p:tavLst>
                                        <p:tav tm="0">
                                          <p:val>
                                            <p:strVal val="#ppt_x"/>
                                          </p:val>
                                        </p:tav>
                                        <p:tav tm="100000">
                                          <p:val>
                                            <p:strVal val="#ppt_x"/>
                                          </p:val>
                                        </p:tav>
                                      </p:tavLst>
                                    </p:anim>
                                    <p:anim calcmode="lin" valueType="num">
                                      <p:cBhvr additive="base">
                                        <p:cTn id="8" dur="500" fill="hold"/>
                                        <p:tgtEl>
                                          <p:spTgt spid="5939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9394"/>
                                        </p:tgtEl>
                                        <p:attrNameLst>
                                          <p:attrName>style.visibility</p:attrName>
                                        </p:attrNameLst>
                                      </p:cBhvr>
                                      <p:to>
                                        <p:strVal val="visible"/>
                                      </p:to>
                                    </p:set>
                                    <p:anim calcmode="lin" valueType="num">
                                      <p:cBhvr additive="base">
                                        <p:cTn id="13" dur="500" fill="hold"/>
                                        <p:tgtEl>
                                          <p:spTgt spid="59394"/>
                                        </p:tgtEl>
                                        <p:attrNameLst>
                                          <p:attrName>ppt_x</p:attrName>
                                        </p:attrNameLst>
                                      </p:cBhvr>
                                      <p:tavLst>
                                        <p:tav tm="0">
                                          <p:val>
                                            <p:strVal val="#ppt_x"/>
                                          </p:val>
                                        </p:tav>
                                        <p:tav tm="100000">
                                          <p:val>
                                            <p:strVal val="#ppt_x"/>
                                          </p:val>
                                        </p:tav>
                                      </p:tavLst>
                                    </p:anim>
                                    <p:anim calcmode="lin" valueType="num">
                                      <p:cBhvr additive="base">
                                        <p:cTn id="14" dur="500" fill="hold"/>
                                        <p:tgtEl>
                                          <p:spTgt spid="5939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9399"/>
                                        </p:tgtEl>
                                        <p:attrNameLst>
                                          <p:attrName>style.visibility</p:attrName>
                                        </p:attrNameLst>
                                      </p:cBhvr>
                                      <p:to>
                                        <p:strVal val="visible"/>
                                      </p:to>
                                    </p:set>
                                    <p:anim calcmode="lin" valueType="num">
                                      <p:cBhvr additive="base">
                                        <p:cTn id="19" dur="500" fill="hold"/>
                                        <p:tgtEl>
                                          <p:spTgt spid="59399"/>
                                        </p:tgtEl>
                                        <p:attrNameLst>
                                          <p:attrName>ppt_x</p:attrName>
                                        </p:attrNameLst>
                                      </p:cBhvr>
                                      <p:tavLst>
                                        <p:tav tm="0">
                                          <p:val>
                                            <p:strVal val="#ppt_x"/>
                                          </p:val>
                                        </p:tav>
                                        <p:tav tm="100000">
                                          <p:val>
                                            <p:strVal val="#ppt_x"/>
                                          </p:val>
                                        </p:tav>
                                      </p:tavLst>
                                    </p:anim>
                                    <p:anim calcmode="lin" valueType="num">
                                      <p:cBhvr additive="base">
                                        <p:cTn id="20" dur="500" fill="hold"/>
                                        <p:tgtEl>
                                          <p:spTgt spid="5939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9398"/>
                                        </p:tgtEl>
                                        <p:attrNameLst>
                                          <p:attrName>style.visibility</p:attrName>
                                        </p:attrNameLst>
                                      </p:cBhvr>
                                      <p:to>
                                        <p:strVal val="visible"/>
                                      </p:to>
                                    </p:set>
                                    <p:anim calcmode="lin" valueType="num">
                                      <p:cBhvr additive="base">
                                        <p:cTn id="25" dur="500" fill="hold"/>
                                        <p:tgtEl>
                                          <p:spTgt spid="59398"/>
                                        </p:tgtEl>
                                        <p:attrNameLst>
                                          <p:attrName>ppt_x</p:attrName>
                                        </p:attrNameLst>
                                      </p:cBhvr>
                                      <p:tavLst>
                                        <p:tav tm="0">
                                          <p:val>
                                            <p:strVal val="#ppt_x"/>
                                          </p:val>
                                        </p:tav>
                                        <p:tav tm="100000">
                                          <p:val>
                                            <p:strVal val="#ppt_x"/>
                                          </p:val>
                                        </p:tav>
                                      </p:tavLst>
                                    </p:anim>
                                    <p:anim calcmode="lin" valueType="num">
                                      <p:cBhvr additive="base">
                                        <p:cTn id="26" dur="500" fill="hold"/>
                                        <p:tgtEl>
                                          <p:spTgt spid="5939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59401"/>
                                        </p:tgtEl>
                                        <p:attrNameLst>
                                          <p:attrName>style.visibility</p:attrName>
                                        </p:attrNameLst>
                                      </p:cBhvr>
                                      <p:to>
                                        <p:strVal val="visible"/>
                                      </p:to>
                                    </p:set>
                                    <p:anim calcmode="lin" valueType="num">
                                      <p:cBhvr additive="base">
                                        <p:cTn id="31" dur="500" fill="hold"/>
                                        <p:tgtEl>
                                          <p:spTgt spid="59401"/>
                                        </p:tgtEl>
                                        <p:attrNameLst>
                                          <p:attrName>ppt_x</p:attrName>
                                        </p:attrNameLst>
                                      </p:cBhvr>
                                      <p:tavLst>
                                        <p:tav tm="0">
                                          <p:val>
                                            <p:strVal val="#ppt_x"/>
                                          </p:val>
                                        </p:tav>
                                        <p:tav tm="100000">
                                          <p:val>
                                            <p:strVal val="#ppt_x"/>
                                          </p:val>
                                        </p:tav>
                                      </p:tavLst>
                                    </p:anim>
                                    <p:anim calcmode="lin" valueType="num">
                                      <p:cBhvr additive="base">
                                        <p:cTn id="32" dur="500" fill="hold"/>
                                        <p:tgtEl>
                                          <p:spTgt spid="5940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457200"/>
            <a:ext cx="7024744" cy="1143000"/>
          </a:xfrm>
        </p:spPr>
        <p:txBody>
          <a:bodyPr>
            <a:normAutofit/>
          </a:bodyPr>
          <a:lstStyle/>
          <a:p>
            <a:pPr algn="ctr"/>
            <a:r>
              <a:rPr lang="en-US" b="1" dirty="0">
                <a:effectLst>
                  <a:outerShdw blurRad="38100" dist="38100" dir="2700000" algn="tl">
                    <a:srgbClr val="000000">
                      <a:alpha val="43137"/>
                    </a:srgbClr>
                  </a:outerShdw>
                </a:effectLst>
              </a:rPr>
              <a:t>The “Sweet” Taste</a:t>
            </a:r>
          </a:p>
        </p:txBody>
      </p:sp>
      <p:sp>
        <p:nvSpPr>
          <p:cNvPr id="57346" name="AutoShape 2" descr="https://s-media-cache-ak0.pinimg.com/736x/93/9c/67/939c67759da858f1ca523efcabcc4ecd.jpg"/>
          <p:cNvSpPr>
            <a:spLocks noChangeAspect="1" noChangeArrowheads="1"/>
          </p:cNvSpPr>
          <p:nvPr/>
        </p:nvSpPr>
        <p:spPr bwMode="auto">
          <a:xfrm>
            <a:off x="155575" y="-1279525"/>
            <a:ext cx="5238750" cy="26765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7348" name="Picture 4">
            <a:extLst>
              <a:ext uri="{C183D7F6-B498-43B3-948B-1728B52AA6E4}">
                <adec:decorative xmlns:adec="http://schemas.microsoft.com/office/drawing/2017/decorative" val="1"/>
              </a:ext>
            </a:extLst>
          </p:cNvPr>
          <p:cNvPicPr>
            <a:picLocks noChangeAspect="1" noChangeArrowheads="1"/>
          </p:cNvPicPr>
          <p:nvPr/>
        </p:nvPicPr>
        <p:blipFill>
          <a:blip r:embed="rId3" cstate="print"/>
          <a:srcRect/>
          <a:stretch>
            <a:fillRect/>
          </a:stretch>
        </p:blipFill>
        <p:spPr bwMode="auto">
          <a:xfrm>
            <a:off x="1447800" y="1447800"/>
            <a:ext cx="2266950" cy="1914525"/>
          </a:xfrm>
          <a:prstGeom prst="rect">
            <a:avLst/>
          </a:prstGeom>
          <a:ln>
            <a:noFill/>
          </a:ln>
          <a:effectLst>
            <a:outerShdw blurRad="292100" dist="139700" dir="2700000" algn="tl" rotWithShape="0">
              <a:srgbClr val="333333">
                <a:alpha val="65000"/>
              </a:srgbClr>
            </a:outerShdw>
          </a:effectLst>
        </p:spPr>
      </p:pic>
      <p:pic>
        <p:nvPicPr>
          <p:cNvPr id="57350" name="Picture 6" descr="Ice cream cone clip art"/>
          <p:cNvPicPr>
            <a:picLocks noChangeAspect="1" noChangeArrowheads="1"/>
          </p:cNvPicPr>
          <p:nvPr/>
        </p:nvPicPr>
        <p:blipFill>
          <a:blip r:embed="rId4" cstate="print"/>
          <a:srcRect/>
          <a:stretch>
            <a:fillRect/>
          </a:stretch>
        </p:blipFill>
        <p:spPr bwMode="auto">
          <a:xfrm>
            <a:off x="4953000" y="1828800"/>
            <a:ext cx="3501841" cy="1790376"/>
          </a:xfrm>
          <a:prstGeom prst="rect">
            <a:avLst/>
          </a:prstGeom>
          <a:ln>
            <a:noFill/>
          </a:ln>
          <a:effectLst>
            <a:outerShdw blurRad="292100" dist="139700" dir="2700000" algn="tl" rotWithShape="0">
              <a:srgbClr val="333333">
                <a:alpha val="65000"/>
              </a:srgbClr>
            </a:outerShdw>
          </a:effectLst>
        </p:spPr>
      </p:pic>
      <p:pic>
        <p:nvPicPr>
          <p:cNvPr id="57352" name="Picture 8">
            <a:extLst>
              <a:ext uri="{C183D7F6-B498-43B3-948B-1728B52AA6E4}">
                <adec:decorative xmlns:adec="http://schemas.microsoft.com/office/drawing/2017/decorative" val="1"/>
              </a:ext>
            </a:extLst>
          </p:cNvPr>
          <p:cNvPicPr>
            <a:picLocks noChangeAspect="1" noChangeArrowheads="1"/>
          </p:cNvPicPr>
          <p:nvPr/>
        </p:nvPicPr>
        <p:blipFill>
          <a:blip r:embed="rId5" cstate="print"/>
          <a:srcRect/>
          <a:stretch>
            <a:fillRect/>
          </a:stretch>
        </p:blipFill>
        <p:spPr bwMode="auto">
          <a:xfrm>
            <a:off x="4114800" y="3581400"/>
            <a:ext cx="1752600" cy="2260930"/>
          </a:xfrm>
          <a:prstGeom prst="rect">
            <a:avLst/>
          </a:prstGeom>
          <a:ln>
            <a:noFill/>
          </a:ln>
          <a:effectLst>
            <a:outerShdw blurRad="292100" dist="139700" dir="2700000" algn="tl" rotWithShape="0">
              <a:srgbClr val="333333">
                <a:alpha val="65000"/>
              </a:srgbClr>
            </a:outerShdw>
          </a:effectLst>
        </p:spPr>
      </p:pic>
      <p:sp>
        <p:nvSpPr>
          <p:cNvPr id="57354" name="AutoShape 10" descr="data:image/jpeg;base64,/9j/4AAQSkZJRgABAQAAAQABAAD/2wCEAAkGBxMSEhUTEhIWFRIWFxcaGBgXGBgaFhoYFxcYFhcaFRcYHSggGxolGxYXITIhJSkrLi4uFx8zODMtNygtLi0BCgoKDg0OGxAQGy0lICYvLTAtLS0tLS0tLS0tLS0tLS0tLS0tLS0tLS0tLS0tLS0tLS0tLS0tLS8tLS0tLS0tLf/AABEIAP4AxgMBEQACEQEDEQH/xAAcAAEAAgMBAQEAAAAAAAAAAAAABQYDBAcCAQj/xAA/EAABAwIDBQUHAgUDBAMBAAABAAIRAyEEEjEFQVFhcQYigZGhBxMyQrHB0VLwFDNigpIjcuEVorLSU+LxQ//EABsBAQADAQEBAQAAAAAAAAAAAAACAwQBBQYH/8QAMxEAAgECBAMFCAEFAQAAAAAAAAECAxEEEiExBUFRE2FxgfAiMpGhscHR4RQGFSMz8UL/2gAMAwEAAhEDEQA/AO4oAgCAIAgPhCA+oAgCAIAgCAIAgCAwYzGMpML6jg1o38+AAuTyVVWtClHPN2RxtLVmZrgQCNCrE7q6On1dB8BQH1AEAQBAEAQBAEAQBAEAQBAEAQBAEAQBAEBWNt9pwzL7kglr3B4I3N7vkSZkcPBeHjeLKDSo6tN3T7vzy9IqlU6FQxGILtSTmcXRNsxu4xxIC+ZlUnNtyfNvzfMqLx2W2sawLC0D3bGCZuTcTy0C+r4VjZYiLi17qXmXQlfQie0m3qoqVKVN0MENt8Uxe+65jw6rz+JcTqqrKjB2XXn3kZzd7Gnsjb7sOxtMN7oeXOO8g7gDYX3qjB8VdCCp20vr18CMZ5VY2sF2vcarn1u7RynKxoBMyIlxvpPALZR4y3VbqaRtolrr68EdVTXUs+yNqNxFMVA0sBJADokxvEH9wvaw2JjXhnSt4lsZZlc31oJBAEAQBAEAQBAEAQFY7W4ytQfTqU6hDSCC2xbYgyQeR9F4fFsRWw84Tpy0eluWn5KqjaehDUe0dZr3uzTnGl8rTEAtG6PVeTDi+IjOU3z5ck+TXrUhnZu4DtcRTph4zOkZ3HeziI+b8c1to8blGMYzV3fV9359cySqaFgwG26Vaq6lTM5Wzm3G8GOkjzXsUMfSrVXThrZXvyZYppuyJNbSQQBAVftvjcjabWuc2pmzAiQIhwNxzi3NeLxmvkhFRbUr306a8yqoyjOr5pm5MzOsnWV8w027spua4qnMGndJnjEAePeU3FWujhObA26cMXkMDw4ARMXEwZg8TZbMDjXhXL2b38icZ5SPfiS97nHUkk/7nXP19SsNVubcnu9SNz0HZjG4a9eCqtYHl7ZPIfVdTsgY2VC1wc34mkEGxggyNbaq6nOUJKS3Rw6F2UbinN97iKpLXjuMhotrmJAHgOa+uwH8iUc9aW+y0+Jop5t2T69AsCAIAgCAID4SgKnje1FajXfTfTYWtdAiQYN2yZImCNy+fr8Wq0K0qcoppeKduXXl3FLqNOxJbA28K5cxwDX3LQNC38j116a+H8TWKbhJWly8PyicZ3K92ypOZWkuJY4ZmgkkA2DgJ0uAfELx+M0pxr3bbi9V3dSupoyrur5ZB0AJHQajw+h5Ly1DNsVn2m6ABvAH0Rq7ZwyYHGvZ3qbi0uBuLGD9LAK2FSdGV4Oz2/J27Wxbz2xzVmBoy0ZAdmjMZtJjQDXwXuf3nNWioq0Od9/1Yt7XUtmHrte0OY4OaZgjQwYMeIXuwnGcc0XdFqdyP7TYn3eGqGHd4Fst3FwIBdwE2nmsvEKvZ4eT11VtOVyM3aJzXFY57wA97nBsxmJMTwnoF8jOrUqJKcm7bXMzZH1nHVvxehHA/nd5pG2zOXNdmJDn9G3B1BJ0PkrHC0fMGw6vAJOgBPkq1C7sD1TflbfUAk9dT6qLWaR0zYatYBve4nRpO8zvvwUJx110Om1Tp2uZ9BzsqnLXQEjsTY/8S/LJa0CSQ0kdJ0B6r0OH4J4mdm7Lrb0iUY5mdHw9LK1rcxdAAkxJjjAAX2cI5YpXuaErGRSOhAEAQBAR21NpU2Ncz37KdXLaSCWkixLVmxGIpwTi5qL+nkRlJLS5Q6+3q9SmadUh7TGrRIi9oA+6+VqcSr1KbpzaafVfgzuTaszUBm5M+q82UpN3e4PDMU6k4Pa4jKZDt468v2VbSlKElKDs169I5extbb22/E5c4aMgMZQdTEm55BbMXjZ4rLmSVunedlJy3ITFDMLai46jjyOnis8NGRuYamJzNEfPbmP1eIAPiFNQyyd+Rwzioq7Ay0ZcQ1oJcbAASSeQCKDk7RV2dOp9nKVRmHY2q1rXAQAOG7Nf4jcmOK+ywUKkKEY1Ek109bmmCaWpsbUw7alM03vLA+GyCAbnQTrOkb1biKcalNwk7XJOOZWOe7d7M1qT4pU6lSnA7waCZ32aSfQL5vE8MqU5f402vXQzSg1sV3F0KlP46b2f7mlv1CyuhOHvRa8it3W5G+8/1erPo7/lSy/4/P7DkfcViQIbcuJBDRqQCCeg3SeKQhe75BGzRYXXqGf6R8I/9jzPkFVJpaR+PP8AR25KYUZnNBIaCQJOgkxJ5BUxgpSSbtfmdR0CpgsJg2Bz2h792aHOceTTYDnC+knQwWBhmmrvv1b8EaLRiiJxHaytlIY1jL2IEwNwANp5+i82XHKzi1FJfZeufyIOozJsXtc7MGVgXzYFjJeXE/NBA03AStWC4vNtRqq/gtX8/ohGpyZdV9CXhAEAQGvjsUKVNzzHdBIBIbJAkCTYSq6tRU4OT5eRxuyucy2xtH+Jqe8NNrDEd2ZPDMd53TC+NxmK/kTz5Uvv4maTzO5rNMa6ceHX8rE9djh7qt3gwePHqN6jF9Qa3vZkGxGo+44hW5banDTe/IY+Q2H9J3DofTTpclm8fqcPj3okcNCmctUjiC5viQKnrlP9xWhq9NPyf2+/wO8jeoBz3BrQXOOgAJJ6AKuNNydoq7OF47N9jnhzamIOSLhjT3v7nDQch5hezg+FyjJTqO3cvyXwpPdk1t7tOzDufTAzVQ1pH6ZdPxdBB55h1WvGcRhQvFe9bTzJyqW0KXiNtVTWFdxDnNMtBnI3kGzYL554+rKsqst1suSJSxU1HIkl17yydm+2DC0U8S7K8WDz8Lh/UdzuZsfRe3geJxnFRquz69SuFVbSLWyux7ZDmuZGoILY66QvXTUlpqXLXY5N7SdnYelUp4jDVKQzZmOph7YBdDg8NB+HuEEDeRxK8nH4WEFdK1914X2XmUVqeUrGFphsnVx1cdT+BwG5eNUlfwM9yQpFZ5HTPSrjd3jyv5nQeKhKD5nTdpFx4D1P/HqqZW8SRnczjfr+NFWmDa2LtP8Ah6odDYMAlwJLWzctg6wvQ4fiuwqXstd2+S7jsZZWdHwGNZWYKlMktMwSCNLHUL7GlVjVjnhsaU01dGyrDoQBAVjtD2UOIearKxD/ANL7s0iG72jzXlY3hvbvOpa9Ht+vmVTp3dyj1MO5jnMdIc0kEW1Fl8tVg6cnGS1RTYyMYf1H0/CobXQGJ9MjR3oFNNPdA067HyDmbb+k+InNorouPR/H9HDTrufcFjXA6w7XwIj1VsVDdNry9fQ4abMZl7r2vadAXCQRulzZE7rm8LR2Lm/Ys+5fjf5DK29D1iMO9xY5jSS119B3XAtdr1Dv7VsocPxEk1keq56fX4eZohg68v8Aw/PT6nVuxlHC0KbW+8Z/EvaC7N3XmflYHQS0G1tYle1hcGqENtebLo4WdNXa89yX29t6lhWS8y8jusHxO/Def1NkxOKhQjeW/JFc5qJzR1Z1V7q1QkueSbTF/sNB0XxuJrSqzcnuzNvqzBWqDn/i78KuKfpoGm6o02DhPCb+SuUWuRFkbVqF/wDLAje8/D/YPmPPTmdFpjFR9/4fnp9RZLc1/wCHDXtFzIdJNySANfM20G5W53KLfgORlZgo/luLOQuz/A6f2woOrf3lf6/H83F+ploZiJqNLhf4bttYyzXUH9XVQlZe47eP5/4d8CWwr2kd0gxw3dRuWSaa3BuU37hc8vudAqWuZIzOB3mOn5KgrA1qkDr6qxXZwtXY7br5bQyVKhJ1zCGMFrAizR16cF9FwvGS0pWb89l+PMtpz5F6Xvl4QBAEBGYzYdF7XgU2Nc6e/lBIJ+bcZm+qx1sFRqRksqTfO3zIOCIU9m8PTIbVxBDiJHwtndvleTLhOEptRqVGm/BfUhkS3ZtP7IUHCzqnIy0/Zav7LhmtG/j+iXZo59jKeVzmzOUkSNDBiQvm5wyTcejM7I2tWEwLn6L2+H8JlXSqVNI/N/rvPQwnD5VlnnpH5v11NnC0JX1FHD0qKtTjb11PcpUKdJWgreupIso5RcEg8BPoriySuamLYXDvTAEAHhrogirEZVqhpJqFxEa3JtYLx+JcM7f26SWbnyTRgxWApVH2m3W3MmsKRkENIncRf+6NCviq8ctRq6fht5X5Hh1VBSahsYa9SPld/wBvoJSMb8yo062Gz/Hpubu/u4nlp11V8Z5fd+Jw8vYupnCPqCXU3Ad3MRPEFjr9JA6rQtIyXO33R03W01Q2RPdJkOjc646jUeUHwK5J3j4evXkSNv3AdqL8d46HUKnO1sdM+EYQBB8DxFiARz4yq6jV9Tp7qVCbGQBwv6i4C4l0Bge4bvRTSfM4ecPin03BzXupnQuYTmib6ET0laaNSVOV4trwOXsdV7O49laiCyo6pl7rnPblcTrcAAbxpPWV9fhqsalNOLv3s1QldEmtBMIDxVqBoLnEBoBJJ0AFySuSkoq7GxzftDtk4ip8QdTaTkhpbIMXIJN7a+g0Xx/EcZLETsn7K25GaUszI9jxz8ivLaIn04p7QQ0vAOoBgHqJCup1ZxVoyt5sEHtfHGm0AAhzrCcvibH9yvW4RgViat5axjq+/ovXI24DCqtU9r3Vv9kaWAX2x9KWLAIRLPgaoAtEfvVQkjJUi2yD2o9uZ0aEmByU0maE8sVmITEYFz5gxz4KWW+jIyqJpqxLMMAC+gAkyTAiSeO8lfnPEcJPD4hxnbXXTaz6Ll4f9Pm8RDJUaseXUt+p4/YcliUuRQaVau0VBSM5nNLhwMTI62lbaeFqSw8sQrZU7Pry18NS2VCcYZ3sYq1LMcu75vs3x38uqrjLLqUGLGshs8CD/icx9AVOm9bBGwKaqzA9mjI57uu5czWOmzQEif3O9Vy0OmUDKev13/vqoboGKqYM8bfj99FOK0BrVtZVkdiJr1CrEcLB2M2/WpVW0Q11Sk5wloBJZmN3NjQXkjTVexw7E1ISVO119CynNp2Oor6I1BAfHCbG4QHPu2LKbKwYyiKZAkuEAOB4NGkXvr6L5XjEacaijGFn16+RnqWT0RDUyvEZA9vC4mdKZ2oeffgbg0eZJJ+3kvueAU1HCZurf4PoeFxSoX6tmzsOHO3EgAgHQwbg8dy9s9BkxTxAzGBAk24clwilZGd+0j8LD1PDpzU1HmyqcrbGbB4ebm5XWyhslWYG2ijchc1sVhnAkmNPpxXjYzg0MXX7Wc3a2yX3/RlqYVVJ5myC2ttJ9INIgtLhJ4DW3UA3XJ/07hJO8brRq193rZvn9hLCU4tSRI4ig3MHxLmggHk4i3oF8VCvUVN0k/ZbTa8DPjq2aWRbI8CjHXf1Uc1zAYRRzEk6XaOnzeZ+gUs9kkjh6w9PuidRY9RY/Rcm9QQeB2lVbXLKptmLSIAAk2I5aHoV9bX4XhquCz4da2unrr1T+ncz3qmCozw+aktbXT69b+tyzRlPX67vx5L47dHhHmqZXYg13unVWJWOGEDMcu88futNCjKtNQhuzsIOclGO7J3s92TdiMxqEtYJDXNLSMzXFrgQb7p3TxXsUeETzNVdOlrFrw8oyyzL/sXZrcPRbSESBdwblzH9REm56r2qFJUoKCLIxyqxvK0kEAKA5LtekG1njLUbfSoZfe8uPPx6r4rGxy1pKzXjuZGtTCxo4BYm2DKKTT8o8goZpdRYrXafBDMHNFogwLAi/wBCvs/6exGeg6b3T+T/AHc97hVROm4c0/qQWHrlp1II3gkHwIX0B6pJU8WYsblSjG7ITdkSuzlNmVlp2cNFWyqRYsKWjcCqZNmaTZobYptuNxU4PQtpttFH7YEe5drAygTuGYf+xV0dGTn7rN7ZuLFWmx4My1s/7ogjwMhfmmPw7oYicH1dvC+nxR4+JTVV3fT6G299uf33LElqUAAAcgE1bB4pHXnfz+9vVSkcI3bmz/eDOz+Y0f5Dh1G7yXucF4n/AB59lUfsP5P8Pn8ep6WAxnZSyT91/J/jqbWFxQqU2u4i/XQ+qwY7CvD4icLaJ6eD1XyMmJpOlUlHlf8A4HP4qmlSdSahHduy8ymEXOSit2YvfAEGbgj0X0FDgdaMY1MyUk75Xto+qvv4Hpw4ZVyqd0pdH+dfoYqLmlsTcceG5fSfx6WftFFX62PY7Cnnz5VfqdO7CU4wVMzOcvdPV5j0AVdT3jyMY71mWBQMoQBAau1Keak8e9NG38wQC0C5MnS2/wCiqrK8Gs2Xv6HJbHI8Q0B7gH+8Env3GbnB4r4uskptJ37+pjPrWjgPJUNs6fdxy2ABuPsPuuc9QZ6uHa9mUi305q3CYuphayqw8+9dC+hWlRmpxKTi8Oxz3tY8FzCQQNZGtl+iYeuq1ONRK11ezPp6NeNWKkvgatGWug6hbIL2TtTcsOzCXSG6gA+cx9CjKJFmpVWsyZXEhwM5okOEToBYz6FV6vcp1d7krRxwG9QcStwNTG42ZKklYsjGxTe1uIBp5f1OaPIz9lbBF0IKWjI7ZWNc3KM3daTA3X4xrqvPxGBo1lJuOslZvS/lcVsNTmnpq+fMtjKwMEafsL4HE4aeHqOE1Z/Hc+bqU5U5ZZbnpz5t+7LOkVnxz7g+H78kS0AL1ZSUVNOaur6+HMlFq6vsVJuOdTqv0DpcDa1zqB6r9BqYOlWoqlK7irW110218NPA+qlh6dWkoPVafI3mbWlpDtY1H3Xn/wBlpwrwq0nZJpteHT9mN8NjGrGdN2Sd7fj9mJ+NXtnp2NekH16jKVMZqlRwa0czx4Aak7gCUvbU5KSinJ7I/Qmy8EKFGnRbdtNjWA7zlAEnmdVibu7nzlSbnJyfM2lwgEAQEV2mFP8Ah3+9pvqsEHIzNJINpLdADcnks+KUHSedNroiE7ZdTkznAkkCASSBMwNwk8OK+Onq3bQyH3cTp9+vJQOmw51j0KrS1OnrE4n3dN7/ANDXO/xBP2XaNLtKkYdWl8WThHNJR6nJ6byTJMuJknfJuT5r9FSSVke6tNiTovJAdJJFjK2UHeBqpu6LB2e2k2nUl/wOGV3LeD4H6lWSV0cnG6JrEY6mXdxwdzGnmoWZBJntuO5rlhYxVsdzXbHbFQ29jc1ZrdzI8zBJ8oV8I+yy2GiPVMwYWUsLQ3ajXZcoIMd4bp5HgvMxnDKOJvKXvWtfpbuMFbBQqNt79TYbiBxuV8xieE1qUp5VeMdb9365nkVcHUg5WV0ufr5ntz15iRkuY6taAvY4Pgu2qZ5JOK3T70/obcFQ7Wd3Zpb+aZE4rYj601WCZ4G9rb+i+zUbKyPoo1IxWUjamysQ3/8Am/8Axd+ELFOL5klszsdj8QQGYd7QfmqA02gce9BI6AqLnFcyqeJpQ3l8NTq3YjsPTwH+o93vcS4QXxDWg6tpj6k3PLRZ51HI8nE4uVbRaItyrMgQBAEBW+3m1TQw0N+OqcgPARLj1i3jyWHiFd0qLtu9CqrK0TlrHL5ZozGYOULAy5vr/wAqFjp5xzM9KowauY5v+QI+6nh5KnWhN8mn8GWU5ZZqXRo5g4Qv0A91m7s6reIJadeXAq6jJp6FlOTubzqZbcaLYaTNRxkLljljZGO5rljliX2HgjWcHPtTG79X/wBeahOVtiL0K12ypRjK3MtPmxpWii/YROC0PtI52B2/f1CzzjldixGWhiI1VYaJnZFZrnkOPxNEdWkmPGfRcaK5LQz43GFrozTAA6RoFmngqE/egtreXrbpyKP4tKWriunr1oaWKx0xH7Kp4dgf4sZJu938uRHB4V0E03e7+Rfez+AimxrtQL9Tc+pW9s5Ulrck9o0m06ZdroAOJJgfvkoxbbsVxk27GtsXbddktztgXaxw7vMB0y31jWClSnF6katKL1LzgMUKtNlRvwvaHCdRImDzWSSs7GGUcraZnXCIQBAEBhxGFZUAFRjXgGQHNBg8RO9RlGMt1c40nuRe1uzOHr5JYGZXAksaGlzYPcJG6SD4LPXwdKra626fQjKmmYndkcMawqZBlDQBTAAZIJ7zo+I6a8LyoPh9B1M9vLkc7KN7mHF9jqL64q/DTgZqbRAJHAjQEagD6qqpwujOrn2XRHHSTdzztTsqK2IY4ZadBtMAhgAcXBzrAAQBBF+ShiOGxrVlLaKWyEqd5dxyr2jdlKOGxn+k8e7qDOad8zCTBBP6XGSN+o4E+5hqXspcloethryhryK6KVoY0wNzR+FuSS0NqsjWqVnMMaHgR9ipImkeKeKzOALR4I3ZXOpEvgKNMEGJPO/poqXNsNFlwuKhQK2ivds6MvZVG9uU9W3HmD/2rRRlpYnT6ELhK2Q8QdR+OanNZkWNEkaQcJaZH71WdqxEwmkQuHbgByAsGwNiuzCrUGl2tPHifwo5iuc+SLtgcRCbmWSJCuRUYWzexHULmzIJWZXcbXbpBnpbz0hWItSOg9kcSKmEpECMoLT/AGEt9YnxWKqrTZ5teNqjJhVlIQBAEAQBAEAQGttHGNo0qlV/w02ucf7RMDmuxV3ZEoxcmkjiOf39V1ar3qj3ZjOnIAcAIA5AL00sqsj2ElFWRZNnECI0UWRZPCjSqNyVGNe06h7Q4eqqbd9ChuSd0cLxzGtxNTKMrBVqADcG5nADwC0vWJ6MXojcY8tKpJEvss+8dG8DMAdDBvbf/wDq4yEtD3teoKmdrgGyQQBoDAuB1kxzSLynIKyK06mQYOquzFpjfWLSIMHlwVU5BkrgHuqEDX971BSZBlx2Js1gIkCeO/w4I2Uzk7FtpYenEZfUqu7MzlIitr0yxwDd4mfGFNMthLMtTSxGMAMBxIga2PMH971OOp23Ui8XjFYkdSOkezgH+Ca4/M+oR0Di36tKxV/fPOxX+ws6pMwQBAEAQBAEAQFT9qFYt2fUj5nUgenvGk/RXYdf5EacKr1V5nKcFXhbz02T+z67specoDXAZb5oMAHgRJAUG9bFbetiXpY3mljljmW1dnu/iarQPncZ3Q45h6FTckkaYu6Np2AIaN8C5VWa5M1PdOaZaSCNCLFDtzyc+8yUBubM2LVxDjlHdbdzjoBr4ngFjxmOo4SKdR6vZc3+urOOViuY74gdLR4grXUS5FVCbmnfqWPYDIAtLnR66C6ilZFki3YR5aYNnAwRwIQp3V0TmHxSi0VOJ52tVBYDPem3SL/ZIoQWpTtq18sGd8K6BfY1NlYarjKzaFES92p3MaPie7+kepgakKcmoK7Izkqcc0jvezsE2hSZSZ8NNoaOMARJ5nVeZJuTuzxZScm2zZXCIQBAEAQBAEAQED262ccRgazGiXBoeBvJpuD4HMgEeKsoyyzTLsPPLUTOE03lpjy+oXpHrlgrY2m5oLTcxLd4O+eXNRsQseK+1cjZ1O4cSuSdkdUbmlhS6o7MbuP78lRe5el0LHs/ZrnQALoG1FXZl2l2byiXMF97T+EU77EYTjP3SuYvBtboF3MyZIdk8Uyhh8UX1A0uqHJJuXGkIDRqTK+b4xhqmJxdKMIuVlr4ZufQoytOViu9ocCajWVcmVxDW1bj+ZEyBMkEB1/6QvZwOFq4eEqU3eKbydVHo/DzFNtT8VqNkYtrHEPHdIi144GP3qtrL5K+xL0caCSQTfjquWIZTfZjuaEbGPE48nUygUT72e2INo1zRc9zGNaXuc0CbOa2BNgTm1vouSqZFcrr1eyhmR1rs/2fw+CZkw9PLMZnG73Eb3uNz00E2AWWdSU3dnk1KsqjvJkooFYQBAEAQBAEAQBAEByft12LNJzq1Bs0XSSAL0zqbfo57tOC20a19Huelh8QpLLLf6lENJzdFpNZgZNR97Nbbx3x+9yonqy2ESy7PIAgKJZYsezcVlUWimrHMbu0MeC0NnfK5FWIUaeVtlQ2/Xa0Fx1+qsSu7F7KvQpF7sx1+i0q0VZFbZK7RbUdTzOM5RwvG8lcja5BWRDMeHafEP3IUZwsXJmWniC3VVnbGw3Hc1w5Y8VcdzQ7Y7D7L+z78PQdWrNLateDlOrabZyAjc4yXHqAbhZas7uyPHxtZTlljsvqXVVGMIAgCAIAgCAIAgCAIAgITaPZPCVjmdRAcd7CW+YbYnqFZGtNcy6NepHZnB9oMFLE16YsGVqrRPBtRwH0WlO6ue/Td4Rfcvob2ExC6SJIYwwA27jYeRP2XDhnfiYa2XSS3vWiCIkdL28Vwir3dyr7VxXvHAbpny0V1Jbsi2b+zKGim2VNls2Vs3Pa0ReeHRVylYqlKxSu1/Zl+Dqgtk0XmWPG46lh4OHqOhi+nUU0Tp1FJd5G0a5I7wnmNVydNbotzWMbsXT4HyH5VFyPbou3sewlPE4uo6pSDhRY1zZuA8ugGNCQAY4G6prSaWhjxWIllstLnbllPNCAIAgCAIAgCAIAgCAIAgMOMxAp031DoxrnHo0E/ZDqVz8w0cQ6vmqOM1S4ufzLyXE+ZK2Qelj6GhL2cvQz0cRGqkXG/Qx2Uhw1BkID3tHamYFwblsd8rhFqyIXC1czpV1L3Sos2z6kDQnousqZddluLTlc0tdAMGDY6EEEgix8lU9dih2a0JjEUmVaTmVWhzHC4OnLoZ3qtXTuipXUk0c42r2Y924mk7MzgfiHjofRao1L7muM77lC2gMlR7eDiqXuUS0Z232G7EdSwj8S8Q7EuBbP/wAVOQwxulznnmMpWWtK7sYa8rux0lVFIQBAEAQBAEAQBAEAQBAEBr7Rw3vaVSn+tjm/5NI+6HU7O5+UhnpO/S9sgg8RZzXDqFemetdxd4klQxdOrAILXndBIPQj7q2Mr6GqGIT0Zlfho+ZWZWW54mpiXWImZUlDqRlUXIw4KpBI4X/P2VsUlsVouPZsB4qN3iHeEAehHqoT0K56E3SxTg8ZjZrSB4kH7KFivKiTdtUxErmU5lInHY2VJImkR+wPZ+zHY3PVqxRyipUp3FR5sC1pGjNJMyJgayKKs8uxmxN4K65nc6VMNaGtAa1oAAAgACwAA0ELIece0AQBAEAQBAEAQBAEAQBAEAQHGPax2KdTqPxtBhNF5zVmtF2P+Z8D5Hak7jJNjacXyN2HqprK9+RTdjYCNBLzryHBb6cMqu9zbGOUtOz+zTX3qEnkLDz1+i65nHMnWdhsM9v8kf5vB880qp1bMqdaz3Od9rditweJaKYORzA6CZ3ua4T4DXir4Sui+Ero18Ji3UnB7HRwPI6gjgptXLGkyVpbUc4y50nlYeAUMpHKbH/UuaWOZT1gne9dezG3cTp06lck7IWLBsjaXusVRqA2zhp4ZXnK70M+AWeavFkKsM1No7AsZ4oQBAEAQBAEAQBAEAQBAEAQBAVf2kbVOHwL8ph9Uik07+/JdHPI19+MK6hHNPwNGFhmqLu1OXbFw9pkNGUkT8xG6d08Vtkz05uxadlVBYquRXIsOHxKpcTK4lI9o+EFVrao1Y4g/wC18fcDzK0UtNDXR0VijUmAa6FWSdjRHUztwE/C6Oq52h028NsgT36luDR9z+Fx1OiOEg+kHH3bRDGtBA5kkEnibC5Vd76slFGzWre9r0Ghoa9z6bDlEAkvABgcjryCjayZW45Iy8zuixHghAEAQBAEAQBAEAQBAEAQBAEBzb22uIoYbh7509chj7rXhPefgb8B70vD7lG2btMCl7tzCTJyuERBuQ6TOs6TqtTWtzc463JvA4uIUGiDRKN2jbVRykMpo4/FhwINwRBHIrqRJIhqPZWtXw9atRGcUnAZQJc4QS4t4loLTG/MY0APJzSaTJdtGE1GXMrrKhbzCWNJnbjlw5Y90tplrswudOo4JY7Yvvsz2JUr1hjarctKnIoj9Tz3S7m1okdT/Sqa07LKjBja6UezW/M6qsx5QQBAEAQBAEAQBAEAQBAEAQBAVb2kbFOKwTw0TUpkVGganKCHAcTkc6BxhXUJ5Z6mjC1MlTXZ6HCKVUsPJek0ey0SmGx3NRaING4Noc1GxGxhrY6V2x1RJLZO1cVSEUq72NmcojLJ1sRBWeSUndoslQpy95XNqrRpYl04hvu6jta1JoueNWjo7iSzKeq5rHYi6coL2Ne5/Z/m5IN9ltR0Op4mk5hEh0OuDvAEj1Ue3XQyvHJaOLuTmxPZfh6ZDsQ81yPkjJT/ALhJLvMA7wVCVdvYpqY+b0irfUvlNgaAGgAAAACwAFgANwVBg3PSAIAgCAIAgCAIAgCAIAgCAIAgCA5z2y9nHvnOrYTKHOkupGzSTqWHQE8DbmFrpYiytI30MXlWWfxOc4vsrjKRg4atPKm5w8HNBB8CtSqQfNG5Vqb2kviYMXsfF0qYq1aL6dMuDQajSyXEEgBrocbAmw3J2kNrkozhKWWLuzNsjDAuGY6/i3rCqnO5co2LRgsK1zg0DLA7x1BM2Ineb+SruRbau2TX/R2kd11+B/K5mKu2s9USPZLaZoVf4d5/03mGz8r+A5ONuscSoVI3V0UYyipx7SO6+aL0s55AQBAEAQBAEAQBAEAQBAEAQBAEAQBAEAQHNPbZVIpYVu41Hu8Wsgf+RV1HdnpcNXtSfcUDAELQeqWbZZDdPqSfMrhFq5YMLXUGjNOJH7fqQ8EGDAMjiCYPoF2OxZRXs2Z0rZeK97Rp1P1sa7xIBI81lkrOx4VSGSbj0ZtLhAIAgCAIAgCAIAgCAIAgCAIAgCAIAgCA577aMEX4WlUA/l1b8g9rh/5Bo8VdRep6HDpJVGuqOV4GutB7BOYF2bK8iWBxlskSGmDp0XGQl0RM/wDUmseQwHJYgSZEi4k3Nx6riWmpXGLa9rcjtobQLySV2xZGNjrXY4H+Cw876bT4OuPQhZZ+8zwcV/ul4kwoFAQBAEAQBAEAQBAEAQBAEAQBAEAQBAEBo7b2a3E0KlB+j2xPA6td4OAPguxdncspVHTmpLkfnjauzKmHquY9sOaYcOfEcQdQd4IWxO+p9FCanFSWxt7E2sxgcypZpMgwTB3yBeDZdOtXGJ2i0u7unlPggSMmxcI/GV2YenMvPeI+Vg+Nx6DzJA3rknlVyFWoqUHJn6DoUgxrWNENaAAOAAgDyWI+cbbd2e0OBAEAQBAEAQBAEAQBAEAQBAEAQBAEAQBAQHajsrRxol3cqgQ14E24OHzD1HHVThNxNOHxMqPeuhzbaXs2xbT3abag4sc0ejyCr1VienDHUXu7eu4x4D2X4yoe+G0W7y5wcY5NYTPQkI6sUJ4+lHbX13nT+ynZWhgKZbSBc90Z6jvidG7k0bgPU3VE5uTPKr4iVZ3fwJ1QKAgCAIAgCAIAgCAIAgCAIAgCAIAgCAIAgCAIAgCAIAgCAIAgCAIAgCAID//Z"/>
          <p:cNvSpPr>
            <a:spLocks noChangeAspect="1" noChangeArrowheads="1"/>
          </p:cNvSpPr>
          <p:nvPr/>
        </p:nvSpPr>
        <p:spPr bwMode="auto">
          <a:xfrm>
            <a:off x="155575" y="-2674938"/>
            <a:ext cx="4352925" cy="55816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7356" name="Picture 12">
            <a:extLst>
              <a:ext uri="{C183D7F6-B498-43B3-948B-1728B52AA6E4}">
                <adec:decorative xmlns:adec="http://schemas.microsoft.com/office/drawing/2017/decorative" val="1"/>
              </a:ext>
            </a:extLst>
          </p:cNvPr>
          <p:cNvPicPr>
            <a:picLocks noChangeAspect="1" noChangeArrowheads="1"/>
          </p:cNvPicPr>
          <p:nvPr/>
        </p:nvPicPr>
        <p:blipFill>
          <a:blip r:embed="rId6" cstate="print"/>
          <a:srcRect/>
          <a:stretch>
            <a:fillRect/>
          </a:stretch>
        </p:blipFill>
        <p:spPr bwMode="auto">
          <a:xfrm>
            <a:off x="6553200" y="3657600"/>
            <a:ext cx="1981552" cy="2543175"/>
          </a:xfrm>
          <a:prstGeom prst="rect">
            <a:avLst/>
          </a:prstGeom>
          <a:ln>
            <a:noFill/>
          </a:ln>
          <a:effectLst>
            <a:outerShdw blurRad="292100" dist="139700" dir="2700000" algn="tl" rotWithShape="0">
              <a:srgbClr val="333333">
                <a:alpha val="65000"/>
              </a:srgbClr>
            </a:outerShdw>
          </a:effectLst>
        </p:spPr>
      </p:pic>
      <p:pic>
        <p:nvPicPr>
          <p:cNvPr id="57358" name="Picture 14" descr="Bananas clip art clipart"/>
          <p:cNvPicPr>
            <a:picLocks noChangeAspect="1" noChangeArrowheads="1"/>
          </p:cNvPicPr>
          <p:nvPr/>
        </p:nvPicPr>
        <p:blipFill>
          <a:blip r:embed="rId7" cstate="print"/>
          <a:srcRect/>
          <a:stretch>
            <a:fillRect/>
          </a:stretch>
        </p:blipFill>
        <p:spPr bwMode="auto">
          <a:xfrm>
            <a:off x="762000" y="3886200"/>
            <a:ext cx="2895348" cy="1866901"/>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7348"/>
                                        </p:tgtEl>
                                        <p:attrNameLst>
                                          <p:attrName>style.visibility</p:attrName>
                                        </p:attrNameLst>
                                      </p:cBhvr>
                                      <p:to>
                                        <p:strVal val="visible"/>
                                      </p:to>
                                    </p:set>
                                    <p:anim calcmode="lin" valueType="num">
                                      <p:cBhvr additive="base">
                                        <p:cTn id="7" dur="500" fill="hold"/>
                                        <p:tgtEl>
                                          <p:spTgt spid="57348"/>
                                        </p:tgtEl>
                                        <p:attrNameLst>
                                          <p:attrName>ppt_x</p:attrName>
                                        </p:attrNameLst>
                                      </p:cBhvr>
                                      <p:tavLst>
                                        <p:tav tm="0">
                                          <p:val>
                                            <p:strVal val="#ppt_x"/>
                                          </p:val>
                                        </p:tav>
                                        <p:tav tm="100000">
                                          <p:val>
                                            <p:strVal val="#ppt_x"/>
                                          </p:val>
                                        </p:tav>
                                      </p:tavLst>
                                    </p:anim>
                                    <p:anim calcmode="lin" valueType="num">
                                      <p:cBhvr additive="base">
                                        <p:cTn id="8" dur="500" fill="hold"/>
                                        <p:tgtEl>
                                          <p:spTgt spid="5734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7350"/>
                                        </p:tgtEl>
                                        <p:attrNameLst>
                                          <p:attrName>style.visibility</p:attrName>
                                        </p:attrNameLst>
                                      </p:cBhvr>
                                      <p:to>
                                        <p:strVal val="visible"/>
                                      </p:to>
                                    </p:set>
                                    <p:anim calcmode="lin" valueType="num">
                                      <p:cBhvr additive="base">
                                        <p:cTn id="11" dur="500" fill="hold"/>
                                        <p:tgtEl>
                                          <p:spTgt spid="57350"/>
                                        </p:tgtEl>
                                        <p:attrNameLst>
                                          <p:attrName>ppt_x</p:attrName>
                                        </p:attrNameLst>
                                      </p:cBhvr>
                                      <p:tavLst>
                                        <p:tav tm="0">
                                          <p:val>
                                            <p:strVal val="#ppt_x"/>
                                          </p:val>
                                        </p:tav>
                                        <p:tav tm="100000">
                                          <p:val>
                                            <p:strVal val="#ppt_x"/>
                                          </p:val>
                                        </p:tav>
                                      </p:tavLst>
                                    </p:anim>
                                    <p:anim calcmode="lin" valueType="num">
                                      <p:cBhvr additive="base">
                                        <p:cTn id="12" dur="500" fill="hold"/>
                                        <p:tgtEl>
                                          <p:spTgt spid="57350"/>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7356"/>
                                        </p:tgtEl>
                                        <p:attrNameLst>
                                          <p:attrName>style.visibility</p:attrName>
                                        </p:attrNameLst>
                                      </p:cBhvr>
                                      <p:to>
                                        <p:strVal val="visible"/>
                                      </p:to>
                                    </p:set>
                                    <p:anim calcmode="lin" valueType="num">
                                      <p:cBhvr additive="base">
                                        <p:cTn id="15" dur="500" fill="hold"/>
                                        <p:tgtEl>
                                          <p:spTgt spid="57356"/>
                                        </p:tgtEl>
                                        <p:attrNameLst>
                                          <p:attrName>ppt_x</p:attrName>
                                        </p:attrNameLst>
                                      </p:cBhvr>
                                      <p:tavLst>
                                        <p:tav tm="0">
                                          <p:val>
                                            <p:strVal val="#ppt_x"/>
                                          </p:val>
                                        </p:tav>
                                        <p:tav tm="100000">
                                          <p:val>
                                            <p:strVal val="#ppt_x"/>
                                          </p:val>
                                        </p:tav>
                                      </p:tavLst>
                                    </p:anim>
                                    <p:anim calcmode="lin" valueType="num">
                                      <p:cBhvr additive="base">
                                        <p:cTn id="16" dur="500" fill="hold"/>
                                        <p:tgtEl>
                                          <p:spTgt spid="5735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7352"/>
                                        </p:tgtEl>
                                        <p:attrNameLst>
                                          <p:attrName>style.visibility</p:attrName>
                                        </p:attrNameLst>
                                      </p:cBhvr>
                                      <p:to>
                                        <p:strVal val="visible"/>
                                      </p:to>
                                    </p:set>
                                    <p:anim calcmode="lin" valueType="num">
                                      <p:cBhvr additive="base">
                                        <p:cTn id="19" dur="500" fill="hold"/>
                                        <p:tgtEl>
                                          <p:spTgt spid="57352"/>
                                        </p:tgtEl>
                                        <p:attrNameLst>
                                          <p:attrName>ppt_x</p:attrName>
                                        </p:attrNameLst>
                                      </p:cBhvr>
                                      <p:tavLst>
                                        <p:tav tm="0">
                                          <p:val>
                                            <p:strVal val="#ppt_x"/>
                                          </p:val>
                                        </p:tav>
                                        <p:tav tm="100000">
                                          <p:val>
                                            <p:strVal val="#ppt_x"/>
                                          </p:val>
                                        </p:tav>
                                      </p:tavLst>
                                    </p:anim>
                                    <p:anim calcmode="lin" valueType="num">
                                      <p:cBhvr additive="base">
                                        <p:cTn id="20" dur="500" fill="hold"/>
                                        <p:tgtEl>
                                          <p:spTgt spid="57352"/>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57358"/>
                                        </p:tgtEl>
                                        <p:attrNameLst>
                                          <p:attrName>style.visibility</p:attrName>
                                        </p:attrNameLst>
                                      </p:cBhvr>
                                      <p:to>
                                        <p:strVal val="visible"/>
                                      </p:to>
                                    </p:set>
                                    <p:anim calcmode="lin" valueType="num">
                                      <p:cBhvr additive="base">
                                        <p:cTn id="23" dur="500" fill="hold"/>
                                        <p:tgtEl>
                                          <p:spTgt spid="57358"/>
                                        </p:tgtEl>
                                        <p:attrNameLst>
                                          <p:attrName>ppt_x</p:attrName>
                                        </p:attrNameLst>
                                      </p:cBhvr>
                                      <p:tavLst>
                                        <p:tav tm="0">
                                          <p:val>
                                            <p:strVal val="#ppt_x"/>
                                          </p:val>
                                        </p:tav>
                                        <p:tav tm="100000">
                                          <p:val>
                                            <p:strVal val="#ppt_x"/>
                                          </p:val>
                                        </p:tav>
                                      </p:tavLst>
                                    </p:anim>
                                    <p:anim calcmode="lin" valueType="num">
                                      <p:cBhvr additive="base">
                                        <p:cTn id="24" dur="500" fill="hold"/>
                                        <p:tgtEl>
                                          <p:spTgt spid="573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153400" cy="1143000"/>
          </a:xfrm>
        </p:spPr>
        <p:txBody>
          <a:bodyPr>
            <a:normAutofit/>
          </a:bodyPr>
          <a:lstStyle/>
          <a:p>
            <a:pPr algn="ctr"/>
            <a:r>
              <a:rPr lang="en-US" b="1" dirty="0">
                <a:effectLst>
                  <a:outerShdw blurRad="38100" dist="38100" dir="2700000" algn="tl">
                    <a:srgbClr val="000000">
                      <a:alpha val="43137"/>
                    </a:srgbClr>
                  </a:outerShdw>
                </a:effectLst>
              </a:rPr>
              <a:t>The “Salty” Taste</a:t>
            </a:r>
          </a:p>
        </p:txBody>
      </p:sp>
      <p:sp>
        <p:nvSpPr>
          <p:cNvPr id="57346" name="AutoShape 2" descr="https://s-media-cache-ak0.pinimg.com/736x/93/9c/67/939c67759da858f1ca523efcabcc4ecd.jpg"/>
          <p:cNvSpPr>
            <a:spLocks noChangeAspect="1" noChangeArrowheads="1"/>
          </p:cNvSpPr>
          <p:nvPr/>
        </p:nvSpPr>
        <p:spPr bwMode="auto">
          <a:xfrm>
            <a:off x="155575" y="-1279525"/>
            <a:ext cx="5238750" cy="26765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1442" name="Picture 2">
            <a:extLst>
              <a:ext uri="{C183D7F6-B498-43B3-948B-1728B52AA6E4}">
                <adec:decorative xmlns:adec="http://schemas.microsoft.com/office/drawing/2017/decorative" val="1"/>
              </a:ext>
            </a:extLst>
          </p:cNvPr>
          <p:cNvPicPr>
            <a:picLocks noChangeAspect="1" noChangeArrowheads="1"/>
          </p:cNvPicPr>
          <p:nvPr/>
        </p:nvPicPr>
        <p:blipFill>
          <a:blip r:embed="rId3" cstate="print"/>
          <a:srcRect/>
          <a:stretch>
            <a:fillRect/>
          </a:stretch>
        </p:blipFill>
        <p:spPr bwMode="auto">
          <a:xfrm>
            <a:off x="838200" y="1600200"/>
            <a:ext cx="1752600" cy="2941428"/>
          </a:xfrm>
          <a:prstGeom prst="rect">
            <a:avLst/>
          </a:prstGeom>
          <a:ln>
            <a:noFill/>
          </a:ln>
          <a:effectLst>
            <a:outerShdw blurRad="292100" dist="139700" dir="2700000" algn="tl" rotWithShape="0">
              <a:srgbClr val="333333">
                <a:alpha val="65000"/>
              </a:srgbClr>
            </a:outerShdw>
          </a:effectLst>
        </p:spPr>
      </p:pic>
      <p:pic>
        <p:nvPicPr>
          <p:cNvPr id="61444" name="Picture 4">
            <a:extLs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2860361" y="1752600"/>
            <a:ext cx="2871804" cy="196368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1446" name="AutoShape 6" descr="https://illuminations.nctm.org/uploadedImages/Content/Lessons/Images/preK-2/431-1fish.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1448" name="Picture 8">
            <a:extLst>
              <a:ext uri="{C183D7F6-B498-43B3-948B-1728B52AA6E4}">
                <adec:decorative xmlns:adec="http://schemas.microsoft.com/office/drawing/2017/decorative" val="1"/>
              </a:ext>
            </a:extLst>
          </p:cNvPr>
          <p:cNvPicPr>
            <a:picLocks noChangeAspect="1" noChangeArrowheads="1"/>
          </p:cNvPicPr>
          <p:nvPr/>
        </p:nvPicPr>
        <p:blipFill>
          <a:blip r:embed="rId5" cstate="print"/>
          <a:srcRect/>
          <a:stretch>
            <a:fillRect/>
          </a:stretch>
        </p:blipFill>
        <p:spPr bwMode="auto">
          <a:xfrm>
            <a:off x="3048000" y="3886200"/>
            <a:ext cx="1601051" cy="2543176"/>
          </a:xfrm>
          <a:prstGeom prst="rect">
            <a:avLst/>
          </a:prstGeom>
          <a:ln>
            <a:noFill/>
          </a:ln>
          <a:effectLst>
            <a:outerShdw blurRad="292100" dist="139700" dir="2700000" algn="tl" rotWithShape="0">
              <a:srgbClr val="333333">
                <a:alpha val="65000"/>
              </a:srgbClr>
            </a:outerShdw>
          </a:effectLst>
        </p:spPr>
      </p:pic>
      <p:pic>
        <p:nvPicPr>
          <p:cNvPr id="61452" name="Picture 12">
            <a:extLst>
              <a:ext uri="{C183D7F6-B498-43B3-948B-1728B52AA6E4}">
                <adec:decorative xmlns:adec="http://schemas.microsoft.com/office/drawing/2017/decorative" val="1"/>
              </a:ext>
            </a:extLst>
          </p:cNvPr>
          <p:cNvPicPr>
            <a:picLocks noChangeAspect="1" noChangeArrowheads="1"/>
          </p:cNvPicPr>
          <p:nvPr/>
        </p:nvPicPr>
        <p:blipFill>
          <a:blip r:embed="rId6" cstate="print"/>
          <a:srcRect/>
          <a:stretch>
            <a:fillRect/>
          </a:stretch>
        </p:blipFill>
        <p:spPr bwMode="auto">
          <a:xfrm>
            <a:off x="5905842" y="3886200"/>
            <a:ext cx="1755456" cy="2333626"/>
          </a:xfrm>
          <a:prstGeom prst="rect">
            <a:avLst/>
          </a:prstGeom>
          <a:ln>
            <a:noFill/>
          </a:ln>
          <a:effectLst>
            <a:outerShdw blurRad="292100" dist="139700" dir="2700000" algn="tl" rotWithShape="0">
              <a:srgbClr val="333333">
                <a:alpha val="65000"/>
              </a:srgbClr>
            </a:outerShdw>
          </a:effectLst>
        </p:spPr>
      </p:pic>
      <p:pic>
        <p:nvPicPr>
          <p:cNvPr id="61454" name="Picture 14">
            <a:extLst>
              <a:ext uri="{C183D7F6-B498-43B3-948B-1728B52AA6E4}">
                <adec:decorative xmlns:adec="http://schemas.microsoft.com/office/drawing/2017/decorative" val="1"/>
              </a:ext>
            </a:extLst>
          </p:cNvPr>
          <p:cNvPicPr>
            <a:picLocks noChangeAspect="1" noChangeArrowheads="1"/>
          </p:cNvPicPr>
          <p:nvPr/>
        </p:nvPicPr>
        <p:blipFill>
          <a:blip r:embed="rId7" cstate="print"/>
          <a:srcRect/>
          <a:stretch>
            <a:fillRect/>
          </a:stretch>
        </p:blipFill>
        <p:spPr bwMode="auto">
          <a:xfrm>
            <a:off x="5943600" y="1600200"/>
            <a:ext cx="2667000" cy="195318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442"/>
                                        </p:tgtEl>
                                        <p:attrNameLst>
                                          <p:attrName>style.visibility</p:attrName>
                                        </p:attrNameLst>
                                      </p:cBhvr>
                                      <p:to>
                                        <p:strVal val="visible"/>
                                      </p:to>
                                    </p:set>
                                    <p:anim calcmode="lin" valueType="num">
                                      <p:cBhvr additive="base">
                                        <p:cTn id="7" dur="500" fill="hold"/>
                                        <p:tgtEl>
                                          <p:spTgt spid="61442"/>
                                        </p:tgtEl>
                                        <p:attrNameLst>
                                          <p:attrName>ppt_x</p:attrName>
                                        </p:attrNameLst>
                                      </p:cBhvr>
                                      <p:tavLst>
                                        <p:tav tm="0">
                                          <p:val>
                                            <p:strVal val="#ppt_x"/>
                                          </p:val>
                                        </p:tav>
                                        <p:tav tm="100000">
                                          <p:val>
                                            <p:strVal val="#ppt_x"/>
                                          </p:val>
                                        </p:tav>
                                      </p:tavLst>
                                    </p:anim>
                                    <p:anim calcmode="lin" valueType="num">
                                      <p:cBhvr additive="base">
                                        <p:cTn id="8" dur="500" fill="hold"/>
                                        <p:tgtEl>
                                          <p:spTgt spid="6144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1444"/>
                                        </p:tgtEl>
                                        <p:attrNameLst>
                                          <p:attrName>style.visibility</p:attrName>
                                        </p:attrNameLst>
                                      </p:cBhvr>
                                      <p:to>
                                        <p:strVal val="visible"/>
                                      </p:to>
                                    </p:set>
                                    <p:anim calcmode="lin" valueType="num">
                                      <p:cBhvr additive="base">
                                        <p:cTn id="11" dur="500" fill="hold"/>
                                        <p:tgtEl>
                                          <p:spTgt spid="61444"/>
                                        </p:tgtEl>
                                        <p:attrNameLst>
                                          <p:attrName>ppt_x</p:attrName>
                                        </p:attrNameLst>
                                      </p:cBhvr>
                                      <p:tavLst>
                                        <p:tav tm="0">
                                          <p:val>
                                            <p:strVal val="#ppt_x"/>
                                          </p:val>
                                        </p:tav>
                                        <p:tav tm="100000">
                                          <p:val>
                                            <p:strVal val="#ppt_x"/>
                                          </p:val>
                                        </p:tav>
                                      </p:tavLst>
                                    </p:anim>
                                    <p:anim calcmode="lin" valueType="num">
                                      <p:cBhvr additive="base">
                                        <p:cTn id="12" dur="500" fill="hold"/>
                                        <p:tgtEl>
                                          <p:spTgt spid="6144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1454"/>
                                        </p:tgtEl>
                                        <p:attrNameLst>
                                          <p:attrName>style.visibility</p:attrName>
                                        </p:attrNameLst>
                                      </p:cBhvr>
                                      <p:to>
                                        <p:strVal val="visible"/>
                                      </p:to>
                                    </p:set>
                                    <p:anim calcmode="lin" valueType="num">
                                      <p:cBhvr additive="base">
                                        <p:cTn id="15" dur="500" fill="hold"/>
                                        <p:tgtEl>
                                          <p:spTgt spid="61454"/>
                                        </p:tgtEl>
                                        <p:attrNameLst>
                                          <p:attrName>ppt_x</p:attrName>
                                        </p:attrNameLst>
                                      </p:cBhvr>
                                      <p:tavLst>
                                        <p:tav tm="0">
                                          <p:val>
                                            <p:strVal val="#ppt_x"/>
                                          </p:val>
                                        </p:tav>
                                        <p:tav tm="100000">
                                          <p:val>
                                            <p:strVal val="#ppt_x"/>
                                          </p:val>
                                        </p:tav>
                                      </p:tavLst>
                                    </p:anim>
                                    <p:anim calcmode="lin" valueType="num">
                                      <p:cBhvr additive="base">
                                        <p:cTn id="16" dur="500" fill="hold"/>
                                        <p:tgtEl>
                                          <p:spTgt spid="6145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1452"/>
                                        </p:tgtEl>
                                        <p:attrNameLst>
                                          <p:attrName>style.visibility</p:attrName>
                                        </p:attrNameLst>
                                      </p:cBhvr>
                                      <p:to>
                                        <p:strVal val="visible"/>
                                      </p:to>
                                    </p:set>
                                    <p:anim calcmode="lin" valueType="num">
                                      <p:cBhvr additive="base">
                                        <p:cTn id="19" dur="500" fill="hold"/>
                                        <p:tgtEl>
                                          <p:spTgt spid="61452"/>
                                        </p:tgtEl>
                                        <p:attrNameLst>
                                          <p:attrName>ppt_x</p:attrName>
                                        </p:attrNameLst>
                                      </p:cBhvr>
                                      <p:tavLst>
                                        <p:tav tm="0">
                                          <p:val>
                                            <p:strVal val="#ppt_x"/>
                                          </p:val>
                                        </p:tav>
                                        <p:tav tm="100000">
                                          <p:val>
                                            <p:strVal val="#ppt_x"/>
                                          </p:val>
                                        </p:tav>
                                      </p:tavLst>
                                    </p:anim>
                                    <p:anim calcmode="lin" valueType="num">
                                      <p:cBhvr additive="base">
                                        <p:cTn id="20" dur="500" fill="hold"/>
                                        <p:tgtEl>
                                          <p:spTgt spid="61452"/>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1448"/>
                                        </p:tgtEl>
                                        <p:attrNameLst>
                                          <p:attrName>style.visibility</p:attrName>
                                        </p:attrNameLst>
                                      </p:cBhvr>
                                      <p:to>
                                        <p:strVal val="visible"/>
                                      </p:to>
                                    </p:set>
                                    <p:anim calcmode="lin" valueType="num">
                                      <p:cBhvr additive="base">
                                        <p:cTn id="23" dur="500" fill="hold"/>
                                        <p:tgtEl>
                                          <p:spTgt spid="61448"/>
                                        </p:tgtEl>
                                        <p:attrNameLst>
                                          <p:attrName>ppt_x</p:attrName>
                                        </p:attrNameLst>
                                      </p:cBhvr>
                                      <p:tavLst>
                                        <p:tav tm="0">
                                          <p:val>
                                            <p:strVal val="#ppt_x"/>
                                          </p:val>
                                        </p:tav>
                                        <p:tav tm="100000">
                                          <p:val>
                                            <p:strVal val="#ppt_x"/>
                                          </p:val>
                                        </p:tav>
                                      </p:tavLst>
                                    </p:anim>
                                    <p:anim calcmode="lin" valueType="num">
                                      <p:cBhvr additive="base">
                                        <p:cTn id="24" dur="500" fill="hold"/>
                                        <p:tgtEl>
                                          <p:spTgt spid="614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6" name="Picture 8">
            <a:extLst>
              <a:ext uri="{C183D7F6-B498-43B3-948B-1728B52AA6E4}">
                <adec:decorative xmlns:adec="http://schemas.microsoft.com/office/drawing/2017/decorative" val="1"/>
              </a:ext>
            </a:extLst>
          </p:cNvPr>
          <p:cNvPicPr>
            <a:picLocks noChangeAspect="1" noChangeArrowheads="1"/>
          </p:cNvPicPr>
          <p:nvPr/>
        </p:nvPicPr>
        <p:blipFill>
          <a:blip r:embed="rId3" cstate="print"/>
          <a:srcRect/>
          <a:stretch>
            <a:fillRect/>
          </a:stretch>
        </p:blipFill>
        <p:spPr bwMode="auto">
          <a:xfrm>
            <a:off x="5181600" y="1752600"/>
            <a:ext cx="3244454" cy="22818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Title 1"/>
          <p:cNvSpPr>
            <a:spLocks noGrp="1"/>
          </p:cNvSpPr>
          <p:nvPr>
            <p:ph type="title"/>
          </p:nvPr>
        </p:nvSpPr>
        <p:spPr>
          <a:xfrm>
            <a:off x="533400" y="381000"/>
            <a:ext cx="8153400" cy="1143000"/>
          </a:xfrm>
        </p:spPr>
        <p:txBody>
          <a:bodyPr>
            <a:normAutofit/>
          </a:bodyPr>
          <a:lstStyle/>
          <a:p>
            <a:pPr algn="ctr"/>
            <a:r>
              <a:rPr lang="en-US" b="1" dirty="0">
                <a:effectLst>
                  <a:outerShdw blurRad="38100" dist="38100" dir="2700000" algn="tl">
                    <a:srgbClr val="000000">
                      <a:alpha val="43137"/>
                    </a:srgbClr>
                  </a:outerShdw>
                </a:effectLst>
              </a:rPr>
              <a:t>The “Sour” Taste</a:t>
            </a:r>
          </a:p>
        </p:txBody>
      </p:sp>
      <p:sp>
        <p:nvSpPr>
          <p:cNvPr id="57346" name="AutoShape 2" descr="https://s-media-cache-ak0.pinimg.com/736x/93/9c/67/939c67759da858f1ca523efcabcc4ecd.jpg"/>
          <p:cNvSpPr>
            <a:spLocks noChangeAspect="1" noChangeArrowheads="1"/>
          </p:cNvSpPr>
          <p:nvPr/>
        </p:nvSpPr>
        <p:spPr bwMode="auto">
          <a:xfrm>
            <a:off x="155575" y="-1279525"/>
            <a:ext cx="5238750" cy="26765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1446" name="AutoShape 6" descr="https://illuminations.nctm.org/uploadedImages/Content/Lessons/Images/preK-2/431-1fish.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3492" name="Picture 4">
            <a:extLs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2819400" y="4343400"/>
            <a:ext cx="4267200" cy="18522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3494" name="Picture 6">
            <a:extLst>
              <a:ext uri="{C183D7F6-B498-43B3-948B-1728B52AA6E4}">
                <adec:decorative xmlns:adec="http://schemas.microsoft.com/office/drawing/2017/decorative" val="1"/>
              </a:ext>
            </a:extLst>
          </p:cNvPr>
          <p:cNvPicPr>
            <a:picLocks noChangeAspect="1" noChangeArrowheads="1"/>
          </p:cNvPicPr>
          <p:nvPr/>
        </p:nvPicPr>
        <p:blipFill>
          <a:blip r:embed="rId5" cstate="print"/>
          <a:srcRect/>
          <a:stretch>
            <a:fillRect/>
          </a:stretch>
        </p:blipFill>
        <p:spPr bwMode="auto">
          <a:xfrm>
            <a:off x="1066800" y="1905000"/>
            <a:ext cx="3505200" cy="2079752"/>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3494"/>
                                        </p:tgtEl>
                                        <p:attrNameLst>
                                          <p:attrName>style.visibility</p:attrName>
                                        </p:attrNameLst>
                                      </p:cBhvr>
                                      <p:to>
                                        <p:strVal val="visible"/>
                                      </p:to>
                                    </p:set>
                                    <p:animEffect transition="in" filter="wipe(down)">
                                      <p:cBhvr>
                                        <p:cTn id="7" dur="500"/>
                                        <p:tgtEl>
                                          <p:spTgt spid="63494"/>
                                        </p:tgtEl>
                                      </p:cBhvr>
                                    </p:animEffect>
                                  </p:childTnLst>
                                </p:cTn>
                              </p:par>
                              <p:par>
                                <p:cTn id="8" presetID="22" presetClass="entr" presetSubtype="4" fill="hold" nodeType="withEffect">
                                  <p:stCondLst>
                                    <p:cond delay="0"/>
                                  </p:stCondLst>
                                  <p:childTnLst>
                                    <p:set>
                                      <p:cBhvr>
                                        <p:cTn id="9" dur="1" fill="hold">
                                          <p:stCondLst>
                                            <p:cond delay="0"/>
                                          </p:stCondLst>
                                        </p:cTn>
                                        <p:tgtEl>
                                          <p:spTgt spid="63496"/>
                                        </p:tgtEl>
                                        <p:attrNameLst>
                                          <p:attrName>style.visibility</p:attrName>
                                        </p:attrNameLst>
                                      </p:cBhvr>
                                      <p:to>
                                        <p:strVal val="visible"/>
                                      </p:to>
                                    </p:set>
                                    <p:animEffect transition="in" filter="wipe(down)">
                                      <p:cBhvr>
                                        <p:cTn id="10" dur="500"/>
                                        <p:tgtEl>
                                          <p:spTgt spid="63496"/>
                                        </p:tgtEl>
                                      </p:cBhvr>
                                    </p:animEffect>
                                  </p:childTnLst>
                                </p:cTn>
                              </p:par>
                              <p:par>
                                <p:cTn id="11" presetID="22" presetClass="entr" presetSubtype="4" fill="hold" nodeType="withEffect">
                                  <p:stCondLst>
                                    <p:cond delay="0"/>
                                  </p:stCondLst>
                                  <p:childTnLst>
                                    <p:set>
                                      <p:cBhvr>
                                        <p:cTn id="12" dur="1" fill="hold">
                                          <p:stCondLst>
                                            <p:cond delay="0"/>
                                          </p:stCondLst>
                                        </p:cTn>
                                        <p:tgtEl>
                                          <p:spTgt spid="63492"/>
                                        </p:tgtEl>
                                        <p:attrNameLst>
                                          <p:attrName>style.visibility</p:attrName>
                                        </p:attrNameLst>
                                      </p:cBhvr>
                                      <p:to>
                                        <p:strVal val="visible"/>
                                      </p:to>
                                    </p:set>
                                    <p:animEffect transition="in" filter="wipe(down)">
                                      <p:cBhvr>
                                        <p:cTn id="13" dur="500"/>
                                        <p:tgtEl>
                                          <p:spTgt spid="634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70" name="Picture 10">
            <a:extLst>
              <a:ext uri="{C183D7F6-B498-43B3-948B-1728B52AA6E4}">
                <adec:decorative xmlns:adec="http://schemas.microsoft.com/office/drawing/2017/decorative" val="1"/>
              </a:ext>
            </a:extLst>
          </p:cNvPr>
          <p:cNvPicPr>
            <a:picLocks noChangeAspect="1" noChangeArrowheads="1"/>
          </p:cNvPicPr>
          <p:nvPr/>
        </p:nvPicPr>
        <p:blipFill>
          <a:blip r:embed="rId3" cstate="print"/>
          <a:srcRect/>
          <a:stretch>
            <a:fillRect/>
          </a:stretch>
        </p:blipFill>
        <p:spPr bwMode="auto">
          <a:xfrm>
            <a:off x="5638800" y="1447800"/>
            <a:ext cx="2743200" cy="3342968"/>
          </a:xfrm>
          <a:prstGeom prst="rect">
            <a:avLst/>
          </a:prstGeom>
          <a:ln>
            <a:noFill/>
          </a:ln>
          <a:effectLst>
            <a:softEdge rad="112500"/>
          </a:effectLst>
        </p:spPr>
      </p:pic>
      <p:sp>
        <p:nvSpPr>
          <p:cNvPr id="2" name="Title 1"/>
          <p:cNvSpPr>
            <a:spLocks noGrp="1"/>
          </p:cNvSpPr>
          <p:nvPr>
            <p:ph type="title"/>
          </p:nvPr>
        </p:nvSpPr>
        <p:spPr>
          <a:xfrm>
            <a:off x="533400" y="381000"/>
            <a:ext cx="8153400" cy="1143000"/>
          </a:xfrm>
        </p:spPr>
        <p:txBody>
          <a:bodyPr>
            <a:normAutofit/>
          </a:bodyPr>
          <a:lstStyle/>
          <a:p>
            <a:pPr algn="ctr"/>
            <a:r>
              <a:rPr lang="en-US" b="1" dirty="0">
                <a:effectLst>
                  <a:outerShdw blurRad="38100" dist="38100" dir="2700000" algn="tl">
                    <a:srgbClr val="000000">
                      <a:alpha val="43137"/>
                    </a:srgbClr>
                  </a:outerShdw>
                </a:effectLst>
              </a:rPr>
              <a:t>The “Bitter” Taste</a:t>
            </a:r>
          </a:p>
        </p:txBody>
      </p:sp>
      <p:sp>
        <p:nvSpPr>
          <p:cNvPr id="57346" name="AutoShape 2" descr="https://s-media-cache-ak0.pinimg.com/736x/93/9c/67/939c67759da858f1ca523efcabcc4ecd.jpg"/>
          <p:cNvSpPr>
            <a:spLocks noChangeAspect="1" noChangeArrowheads="1"/>
          </p:cNvSpPr>
          <p:nvPr/>
        </p:nvSpPr>
        <p:spPr bwMode="auto">
          <a:xfrm>
            <a:off x="155575" y="-1279525"/>
            <a:ext cx="5238750" cy="26765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1446" name="AutoShape 6" descr="https://illuminations.nctm.org/uploadedImages/Content/Lessons/Images/preK-2/431-1fish.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6564" name="Picture 4">
            <a:extLs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3200400" y="3810000"/>
            <a:ext cx="3276600" cy="2457450"/>
          </a:xfrm>
          <a:prstGeom prst="rect">
            <a:avLst/>
          </a:prstGeom>
          <a:noFill/>
        </p:spPr>
      </p:pic>
      <p:sp>
        <p:nvSpPr>
          <p:cNvPr id="66568" name="AutoShape 8" descr="data:image/jpeg;base64,/9j/4AAQSkZJRgABAQAAAQABAAD/2wCEAAkGBxMTEhUTExMVFRUVFxsYFxYYGBgXGBcZHxgYGRcdGhgYHSggHRolGx4XIjEhJSkrLi4uGCAzODMtNygtLisBCgoKDg0OGxAQGi0lICUtNS0tLS8tLS0vMC0vNS0tLi0tLS0tLS0tLS01LS0tLS0tLS0tLi0tLS0tNS0tLS0tLf/AABEIARMAtwMBIgACEQEDEQH/xAAbAAEAAwEBAQEAAAAAAAAAAAAABAUGBwMCAf/EAEQQAAEDAQQHBgEKBAUEAwAAAAEAAhEDBBIhMQUGQVFhcYETIjKRobHBByNCUmJyktHh8BSCorIkM3PC8VNjo7MVQ4P/xAAaAQEAAwEBAQAAAAAAAAAAAAAAAgMEAQUG/8QAMBEAAgIBAwIDBwQCAwAAAAAAAAECEQMEITESQVFh8AUTIoGRwdFxobHhMvEUI0L/2gAMAwEAAhEDEQA/AO4oiIAiIgCIq+w6Yp1atSiLwqUj3muABjeIOIy8wouSTSfcWWCIo2kbT2dNz92XMmB6pOShFyfCBJRZuwafdMVMQTnkR5ZhaIPETIiJnZG+VRp9Vjzq4M4nZ9Is5V1rYKkBhLJi9ME8QN3VaCjVDmhzTIIkFSxanFlbUJXQTTPtERXnQiIgCIiAIiIAiIgCIiAIiIAsLrHpZzbSTTe4XCBtAkZiDs9Ctnbb/Zu7PxwbvPYuU63aTa+oKrMDUY0vbta/FhB/CD1leZ7Sm1BRi6d+vsVZZUjdaQ1rotoX2vl72G6G43XRheGzE+ixdht7mVRXa7vQcTiTOczn1Wb0NaWvL4O4x5zCnPdByy94Xi6zVZcmVXt08UUvI2zq+r2m22lpwhzIvRljkQvLWutFIN+s70GPvCz2oJuOJJADgZ3QAD7yqvXTT3z7hRIdkJOQgQQ3fjOPFeo9TLJo9+Xt/Zd1/DbPftQCV6v1kuUjQkG9gD9VpzHGfzWUsGl3PPfz3jaNv5qA62tqVg0GTjPQErzceOcW6dbVt5lXX4GpZUnEcPitlqjbBdNLGZLhywn81zDQxeajnOc6I7rJ7p6cAttqpXa2vL3NaLpiTAnARjtxKhpW9PqopPnZ/ozsHubxEUS1aSpUyQ54BAJjpOeUr6yU4wVydGklosTZtaK5JPdLc8RlwEELSaN0wyrAJDX5XZwJ+ydvusuHXYcr6U9/M4mmWSIi2HQiIgCIiAIiIAiIgC4p8pVhfRr1XhsMc6QQQcSLx5Yk4Lta5prqG2inaIxBaXCNt0AtI8vVYddBSir7Mryq0ct0NbadAtdUJ8JkjGCYOIGOxaWx2rtWtLQe+ZA2xJj4eSwFpAvXXOgH6WJjoM1oNTKlXtWB5hrw8tncGFmG4SW/hPXzdXpYy+Pv64M7iau1W4OYKbT3AM/rkHPl4sOPBVD6gOPBfAnsxwBaeYwUYjPkVDGkiLZJpOiCNij2ag2nUr1BkDcbjkSA5434YDqv1johfJutpvOUuDjiTLnOAOfPZuVsXudRJ0Tb/nNgF8Y7yfF0iFqRUxgZD1XMaNSa9IGbl4Ogc/8AgLo9ocGNjPed/wCix6/Bc0T4NMNcXMa2m1outYG3jJdIAE7uiyWmNIVDUm8Y2cePEqL/ABMmZX74mlu+I6HPylQnKc663dceQlJs0dgqtdTa4DMDzyhSw6FTaDddmkc2kepAP74q4YJzyWNrcknsa7Vd/wAxBwDXGOUA+5KuVibc5zrDDAe7V78bRBdPId3yXvqrpO4RSce6cp+iTu4L38HtGGJ48M+6W/m+32stUuxr0RF7RMIvy8JjbuX6gCIiAIiICv09aCyhUIMOIut5nAeWfRYhrongI/fktxpui11F17C73hzGXnl1WErGC7p7T8Vg1KfXb4r839iuXJyXT1mpiuWz3W1CwmcoJbJPDbyVvq01rqNKtGPZtYOAb3Xf+QP9F76x6qPq1alWm9ovi9cIOLwO9iMr0A8ymhqYZZKA30w78XfPusOZr3a33/2Uy2RJNn77iD3XweT8nHkRd6gqM6hg4bvzCkGtAXg6p4yN3xCpjZWePZCOSqdPWgXRSHiEPI5ZD8JcegVuawjkshWo1LxqPcAXGSMzy5Rgr8CuVvsSgj01Wc59roNGPzjSfutN53oD5LpGl3wDuWe1H0U2lTdXOL3yGH6tMROG8uBx3AcVY6WtMtgKvUyWTNt2JSZGs9eR1+CmUKvoqyytkNG0k/D9VNaIEblnyRXBAtKFruOfViQS1xG3xAGOpV7242LMPwYJ+k70GLv9qj2zS0N7MYudmdww/fmszx29iSZtrHrY+lDKbWFgMmQSXb4IOA6LwFYXpEDasrZq2QCvK9X5ucYHpx5fmmshLJjSb4+5KM2dO0LpEV6d4Zg3XfeABMcMVLr12sEuP68lmvk9rsNBzWySHXnmO7LsIB2kBonmFM0tWmoBsb77f39lfRQ1Mlpoze7aNF7We9hqE1JOJM9OHJWyp9GYvHAE/krhT0Tbg2/E5EIiLYSCIiAptYrU3sywOEyLwnEDPFYu3nHgR65fkpjGXa9ob9s/3OPxUK3+H7uPTI/vgvIyZXO216RU3ZHaMQsjRBFJjHAgsBpwfsONP/ar+jbwXLHjSJNstVI5B5ezhF1rxyyMfe3qqUeqO3bcrkrRPBwPBeY8LuMD1n4FGHCZwX1dFwniOviwVceStFfaKkNVMRfqNbMSQPMxKuLTT2qLoGytqWjvjBoLo3kRHT8ldBpRbJo2bGtYAxogNENHAYbVntI1ocQrypXkmc1ldJvl6owwt7nO5NZUMsj6vxKsbI28RKqSO/BwwA5EAfFXtlZF3KT+wo5tkRZ8aelgD47kBoO45kRnjiVmalsvOa4HYJV1rNWL6rKDf/rbfful2DRzDWk/zqsqWYTPT9EwY6gnLk6Wejal57ANxPqAtddDh2d9tO93b7vC2cCTwAWR1ZpfPY5XSfVqtdYLTdbK5KKujq2On2XTFispoWSk8OdUcGtDCHGTm97hhs57hAwjWirefzP6u+K5n8n9I165rvxZSaQ3dfMxHJpPmFvqFaSXn97T6x6q7UZ3JKLVUW9Vo12i6cNJ3lTlU6vWi80gnGZhWy9XSNPCmi2PAREWk6EREBhtPs7O1vJwDwDwxAHuFBqU5eCOMjfgtDrnZCQ2oBg0EOO7HD3KyVhtZh0/QBx4RgvFm3HPKDW3JS9mYm3aMtFCuexJqUy4kNGbRJIEEyYG0KFpfQb/AJu00GO7ftXmqHdyQ7FvjIAa1ssMZ3pWxLj25jK67+1w+C8dJVO4BOMT8PzUJ5ZQexX1UZ8YYeSlMYOyP3vgqyziTd3T6mVbs/yXffaPQqtbMiiutTJGCpNC2+bbTDPD3wTv7jj5SArDWSjUdTDWZHxbCRu5beMedNoFlysHbj6ER7FX4kvdtsmuDaPqbFRdjfqgbyrl5xkLw7AAPdHha53XIepChjdMiuSJSh7iQcL0jqZCvrM0XhJgYe2Pos9ogSMv3sV5pCkewrXcXXSOhIa4+RKoz/5dJHuZfV7STqtve4iRWLjEeENHc6Bou+SvdI2eHxvVHqXbBStBpPAHaeF32hkDwOMcY3rQ6SqzVxyn9lacu0tl2JyP3QlOKwj6rl96wsc/uDaPJSbA2KpjJrHGePdEDzXqyjJLiqG2tzh76EDqVKnSYYDRGAjHaTvJK00gAcgfMSfUlUNnGcbBhzOA9VYaWq5hvLoMFn3bYTJtHSBYWuacZwWv0Np6labwZIc3EtdExvEHJc6p4tvTjl6LW6jaKuB1Y/SF1o4T3j5geRV3s7LOOo91DdPd/knjk7o1iIi+kNAREQGN17slYtvBxNPKBs7pz67eIWUbRuM7PhBPEz8D6Lp2nbN2lCozHKcN7SHD1C53VowMMxnxH6fmvJz4ljytrvv+Sma3sr7FLnNO9sdTI9yVW6aaQ5xxwEBWjAGvcDke95kn+68oOk7Q18CRfjFu/MSJzmCcMljz9Vp9imSKKyMIzU9n+S7/AFR/avgsu4EGPUfvcvapSizu3doPVp/JIO7OIrrTVF3FVlDRNS72wi4ZjESQCQcOYKsLbZSWxtKjaEtLgHWd523mb8++ORz896shaj8JJFtQYSMYxwz8l6W2hds7vtOa2eGLj6gL7a2IEZHFTdNUvm6TNpvVD53W/wBrj1Ubp2dRRaJs2UjAbFc25t1hbmXxPAAz7x5LzsVnw9SVV61aVFM3Se84S0DHDLoPeCs7TyZNiNWZvTdm74jxThGcq7/jCyk11Rr6tSBAa0jMkC87EbM+OSk6PbTfZmVLje0hwc+BemTOOf6LzsNIue4nHCByz+K2N7JPsdvsaHQ7SWPJEOutBE5SSc/5VKaIIGzaeq9qENpj7XsMB6l3kootgBJIwOcZ9FTKkrYZaWBrSWxsJc7m2XewHmoelapm6Myp2i7sPLRAgNA244uJ6NA6r4q2cF0/uVS2lC2HweejrOA1gcYk95x2Sc43R7Lp9gs7adNrGmWgYHftnrmsTojVt9bvPJYwRjtd90buPut3SphrQ0CA0AAbgMAtvsjBKLnlca6uL5r8F2JNH2iIvbLQiIgCw+mrGaL3ACWnvNHCcR0x8uK3C8LXZmPHfAwxB3cZVGfD7xeaIyVnJLcWh7YO9pG3HFvs9ZvT7JcSeA5Yb+clTdL04cQdhMTvCqa9R1Vl12ON0cZwE79y8vG7VmeydoK0dpSFN3iaCGHeGgYHiBlwb527KU2Yg/RqN9Wv/JZfQ9LsnMaHTdcMd/exw3QYWtD/APD1Y2VKftVWeksjrh2crcobVWDYmSTg1ozcfgMpKylrLqGkGOc68Xhk7Lof3COmLuoV7RtF61VHHJkMbwwk+s+arflBZTZbaLgM6VF7jOLjedn/ACtaFo06rJ0vuiUEbCzt89ysNN0ZrOAM9mG0hzAAcfxXvNfOg6YNVmMi8HTvaBe/tC86doL3Fx2uLjzJk+6y5JVFv163OdiRbKXZU273NvHzIHt6rnetNnNSs5zcS0NkbYugmN66DrVXm7H1W5iNkn1JWADyLVVxn5x2P8xgdBh0UtKqm2ux3jgkap2oR2RM3y4tHFoZe8w5v4StHTpRIaJdhd47I9vJV9moU+0a9rYdBkjLvEE4ZXjGJzwWj0FRlzqkeESOZwZ8T0V03vaIvdn1pR1wXAZDW3Rxjb1MnqqikxxIByH7/PzVhpTOFZaCsQJBdiAJI4DADqfYrNlfY5VuiforR9R1MMp0y4k3tzRMeJ2wQBhmemGv0HoBtEXqkVKpMl2wcGjcFH0Nplgu0nNIJMBwxBLjhPUrRL09FiwTipJ9TX7P9Pv9DRCKCIi9MsCIiAIiIAvmoQAScox5L6XjbKN9jm7x67PVcfAOGa0VW1Kz3U23GOcSAZw/LfGxR6FAGk1zQ0uGLxmRJJY7kRHKFo9LWCkK1wgCdkkGdmfVUWmLD/D1mGm53hAkxiMfMRhHBfOyk6rh2ZGj4pWOmXCpBkYxOE5+6k0Kh7GvuNWn7VF7Uy1zZAAP0gMuBA9/1XxWpEWWp/rM/tqKOJ3PfwIrkqbJoM/xFSoXDs3QYGZOAIPDPHioHyhtY7snlovB12RmWgYA8Bu4rTaNqdwzsHtiViNe7beq06bcg0uneSY9IPmVdg6p515E422b3VA3rMKmV2zvAwiCPmxhyUjQ9AB0E944gfZBAJ8yB/wvLUpgbYCZEXQJ2f5ri70Ys/q7pYuNuthwYGMZSG4G9A5xdceJK5lx9V+C/NE+xZaSt5q1S7ZmOuPx9FjtK0hTtIAyc0Hnu9CFfU5y2jPyUHT9IufZ8MRfHGCWR0wd6qOD4Z/qVJ7kzQuLnc/gtrRqMoUSX4R84/eScKbY33boje5Z7QFhhxJEgAOdx2Nb1OHKVP0kH2ioyiwFxc43gM3Hs6jv7o5RwVspbnUVuj7Y+1V2wbtOSTdzLRMy7fsw2710HRFlc5pIGLzhwa3AdJlVdm1TNka0uLTVqd0NaDDBhhO0kluz6K6JYLIKTGtGwATyCjj00suVxe1c/Pj50WY4PuR9HaIZS70S/wCsdnJWKIvbxYoY49MFSLkqCIisOhERAEREAREQGI1u0fcqirdwxu8SRiDu4LK6eayrQa+MWEjiNsdFrvlDtNUBrWkhhE4DMgmcc8BHmua6TruFJ10454b+I2/qvC1MUskoozTlTo97LUgAxhtG8bfT2VtbKMWR3+s2ejHqBY6lN9lpvA8QxOcODiHCdwcCOitrYP8ACgHbWH/rVEdpO/MjRkLY+W9nkHRejbjN3lv8t6x+nnB9cTjdaBj1J9SrawaRcRUL3d3MTmCTkDuicOCp7LZhUqBs+Oo0DDGXPAx9fVehgj0N2diqN9aHChoVjNtYQBth8udPQ1R1We0n/h7DQs48VSa1Tg3wsB8gFqdb7Peq2azDKm2XbsYkHy/qWfNanaLQ9rzAf3WnbdbgxoJy2nmeKzde/wC7/j8kmSLG8gNDh3yzvcDHupJJfW23KbJPF7vCBxifxBeWkGCjUptbJaALo2kDZPlirrV+ygOvPi7THaVDkCR4RwEx0aFTGn8RX3Jxp9lTunOA5/PYOgjzX3q1oy01KnaUZBB8eQbzPwx5Kpr6X7V7o8Ak8XHYeAmMF1LURrBY6ZaZLpL+D8iOkDpCuwYllydN8b+ZOK6pUejqbn2mkx5DjSphziBALspj1V6s/q7pCnWr2pzSbzXhsH6re6COBIK0C9LSLaU/GT+i2X8GiIREWs6EREAREQBERAEREBndd6LzQBYMAe9gJAjfsErk9s0e1xIktJGw4E7JG7lC7w9oIIIkEQRvC5VrdottKt82ZbPlvB4heF7TxShkWVPZ7FOWPczOgLPUp0n0akSHuewAz3DE/wBUnf3le6VrBtOm07XOP9IHxVHpRxYWvacWmR8QeGxTNaXS2yuAgOa5/IG4R6LMpdUrKnwc+01SHahlPusaydsXi7vZ9BwhW+oOjjUttJhxawmqcNgbA9SFXW1155iBJz2STMc1tPk5oXGWm05EMFNp+0c/9q9Lqax0STskaYfefXq7fA075AAP4fZZVtg7wd9Vs9SQ1vWSD0VzrDpDs6lOiMol4+0+Lo/lbHmvKmwhgJ2nDk2R7l3kFjVp9Xj/AKQbPKuC+tRDs6bC47zDmhp6g4/dVtpSr2dFlHJ1QdrU+7lTb7k9FA0FSFe2Od9FrGtduDQbzsegnmmsle/UFQYCpBg7ABdA6Qo8JIgz5oi6JwxE/l++S9W0icVodSdVha3ufUJFKnAIGBc6PDOwDaeIjhvP/gbM2tTp06LRc+ccTLjGTR3pzMn+VR/4mScetPl0v4OwxuSs8vk90N/D2a+7x1oceDfoDyx6rUIi+gxY1jgorsaoqlQREVh0IiIAiIgCIiAIiIAsjrXohwDqlNt5pxc3KN5C1yFUajTxzw6ZHGrOB2/vtMAtc3NpGOeIBiHD1wyCv9YKEOpDIUqEngBA+HopfygUALVSFOIe0XIyDheaI/GvHXBwItMeK5daBng15w53mrwHj93cb7meuUcbsTyXETm8mNgJzMb8vJde0DZRSsNEPwDptFXZ3c2g8fD5Fcx1a0U+vbBSukXnY5ghuJcfwz1XS/lDt/ZUG024Gq4NAGym2P08yvQ1HxVFdyXmc/tekTVtM4lzn3jvzmOAjBXGmKzhaqdBuDadEl7tl7CeBk7D9cqm1VsxfaO0OIDsOTe98AOquHUnWiu2kJguh3U/8qrK0nS8CDdEmzE2SyAht6raXkE5QwRedyksbG29wXhWeXUqLiZIL2kngZ+Kt9Z7bTDyyCWUYpACAJHizn6U+SjaLsPaWdty84mo+60N7xm7hAndmqv/ADb5ISNnoPTTLFZKbGNbUtVZt8tDjdaCSWGocYN0jACeWa2GrdkqNpmpWderVTfeYgDABrQNjQIEfGVl9UdV7j/nAC5sGpkQDm1k7TtdsyGwzv16GjUpbtUlsl593672acadbhERegWBERAEREAREQBERAEREAREQGK1w0WDaLI5ogNqXjGWBFQ+d0+axWmrUPnahnxHADcIPDYF03WB47x/6bCRzcHD2XLbLTdVL6IgmrInMCWvx6EtPQr57Vx/7Wo+P9fYoyLcn/J/oyb9rOdT5ql90ElxH7zaVl9cLX/FW6410NYHMadndvSY+8CeS6JbK7LLZ33DDaDBSZxqGBJ3kYY8XLj1J920NEw6/TaCd8gn3Pmr4Lmuy2D2VF/oqzizUatQmezY7HKXElxA63AOastRrMKVIWh0kUaBqwcZcW3o5zgOSrtaYFEWUY1Kl17gPoi8HS7yAA2lu4K7Y009GunA16jWDcGt7xjhLAOqztt034/x6Zy6OZ0xaaznRUe/vd514wTOJGwGV0/Vuh37MAZe1z3huME3WtYTwkH1VBQogmMYzMCFZav6PNe2CjeIEBoMTAuXySJyxKlkyyybRW5V1Wztej7IKbA3M5uO0uOJJ6qSvGx0CxjWFxcWgC8czG0r2Xu44qMUkqNoREUwEREAREQBERAEREAREQBEXhbXkMMZnAczgozl0xbBmtZTNBz58TzHEeEfFZLQtIWWjXtjhJDXCmydjZx4SYHAN4rW65iGMYNixNNrqrq1mLyG3Lk5gFxALonZJw5r5/I+nUNPsv3KZf5GZ0lWqVH0LOXuuPJtDhve41XEnhByynzUPRliD9IvLsKdAuqvJ2XQ0N6yJ/lVzSs86Rps/wCnRa2f/wA7vu9eEXRXDB85abSWCPqh59M/xK1T2+RWmQ2NqHt7TUm9WeG0mmMSQMRwa2BuN0g4wr75QWVKdmsNGkSHOcQY2l4gcsQvO2UezqspkQygyO8ImRec7rgVa2+1i1WkhkVGUjSFEgggvcy6QD98ux4Sq1Le6O8FJQsEVaYBkM8bjJJJ49PRdK1F0BTp3rVialXYcmjhxWIsIgxUGEi/HFwa6OUldZ0KyKLZwJxhT0EXPPb7I7jSbJyIi940BERAEREAREQBERAEREAREQBRqveqNbsaLx55N+KkqPZcbz/rHDkMB++KrybtR+f09IGV1srd8u+oJ67B5rNaPsp7MxIe8eLbN+PhK1Nrs/aVSHDY9xGGbWm6MPtGf5VA0XQHZ0TtIcPJ5K+dnGTyufi39vyUtWzK6Js5dbarvqRLh9MyADwwBwG5QLBZzfNaJIB7Mf8AcqOdj5e61dOy9nVtB3x/TH5lfGgdHfNWaQQ51pp5/SYxomBtEnNIKUpdPrwIKO41m0Y0VRScfDQJc6YkhtSo49XH1CnagaGDXzGFIFx++6QPJs+YXrrE1r7S90SGw3+YXT/cPRaPQtAU7MSM3Bzyd5xhbcUVLUPwTb+myLErkc5rWftrZ2TCezDySBtF4kT6+a65SZdAG4Qsjq3q+GuL3E3i0E7xOIHliVsFf7OxSjFzkuSUI1uERF6RMIiIAiIgCIiAIiIAiIgCIiA/HCQRvXnUcGM4AYL1ULSc3STEZcZOfoqsr6YuS8AVljpd4uObg72x/qLlVaJIDKR+qKjvJx/VaKzUoLB/2zPM4n1KpqOj3U6Zpvu37rpukmAS6MxtC8jJilFJpcX9fhf2INFZb2lxrOjxtbA2yWkxzyUzW2yBwosHdwutA2BoaduQxxUmnSmswDI1Afwlv5K6tFIG0MJAwaYkb4/IeQUcWHrhLfmSX7/2cSuzK0NHuIdevSxhImZwF0GTmZAHIFa/RLYoUh9hvsEFmElpxBbjs+kSpNNgaABkBA5BehpdN7qXV8iSjR8ULOGXonvOLjJnPdwXqiLaklwSCIi6AiIgCIiAIiIAiIgCIiAIiIAvOtRa4Q4SF6IuNJqmDwcPnB90+4UQ6ObJBLndoXFxJg8AC2IAyHJWFwTMYxE8F8PBvtwwg44QDhHHHHyVU8aa47/gFTZqPz7CRBuuJG6ZVy6mDsxynb5r47AX7+2I6L1UcGD3cXF92D5DcZ4QvpEV6VAIiLoCIiAIiIAiIgCIiAIiIAiIgCIiAIiIAiIgCIiAIiIAiIgCIiAIiIAiIgCIiAIiID//2Q=="/>
          <p:cNvSpPr>
            <a:spLocks noChangeAspect="1" noChangeArrowheads="1"/>
          </p:cNvSpPr>
          <p:nvPr/>
        </p:nvSpPr>
        <p:spPr bwMode="auto">
          <a:xfrm>
            <a:off x="155575" y="-2674938"/>
            <a:ext cx="3724275" cy="55816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 name="Rounded Rectangle 12">
            <a:extLst>
              <a:ext uri="{C183D7F6-B498-43B3-948B-1728B52AA6E4}">
                <adec:decorative xmlns:adec="http://schemas.microsoft.com/office/drawing/2017/decorative" val="1"/>
              </a:ext>
            </a:extLst>
          </p:cNvPr>
          <p:cNvSpPr/>
          <p:nvPr/>
        </p:nvSpPr>
        <p:spPr>
          <a:xfrm>
            <a:off x="2895600" y="-533400"/>
            <a:ext cx="45719" cy="76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6572" name="Picture 12">
            <a:extLst>
              <a:ext uri="{C183D7F6-B498-43B3-948B-1728B52AA6E4}">
                <adec:decorative xmlns:adec="http://schemas.microsoft.com/office/drawing/2017/decorative" val="1"/>
              </a:ext>
            </a:extLst>
          </p:cNvPr>
          <p:cNvPicPr>
            <a:picLocks noChangeAspect="1" noChangeArrowheads="1"/>
          </p:cNvPicPr>
          <p:nvPr/>
        </p:nvPicPr>
        <p:blipFill>
          <a:blip r:embed="rId5" cstate="print"/>
          <a:srcRect/>
          <a:stretch>
            <a:fillRect/>
          </a:stretch>
        </p:blipFill>
        <p:spPr bwMode="auto">
          <a:xfrm>
            <a:off x="914400" y="1676400"/>
            <a:ext cx="3429000" cy="2606040"/>
          </a:xfrm>
          <a:prstGeom prst="rect">
            <a:avLst/>
          </a:prstGeom>
          <a:ln>
            <a:noFill/>
          </a:ln>
          <a:effectLst>
            <a:softEdge rad="112500"/>
          </a:effectLst>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6572"/>
                                        </p:tgtEl>
                                        <p:attrNameLst>
                                          <p:attrName>style.visibility</p:attrName>
                                        </p:attrNameLst>
                                      </p:cBhvr>
                                      <p:to>
                                        <p:strVal val="visible"/>
                                      </p:to>
                                    </p:set>
                                    <p:animEffect transition="in" filter="fade">
                                      <p:cBhvr>
                                        <p:cTn id="7" dur="2000"/>
                                        <p:tgtEl>
                                          <p:spTgt spid="66572"/>
                                        </p:tgtEl>
                                      </p:cBhvr>
                                    </p:animEffect>
                                  </p:childTnLst>
                                </p:cTn>
                              </p:par>
                              <p:par>
                                <p:cTn id="8" presetID="10" presetClass="entr" presetSubtype="0" fill="hold" nodeType="withEffect">
                                  <p:stCondLst>
                                    <p:cond delay="0"/>
                                  </p:stCondLst>
                                  <p:childTnLst>
                                    <p:set>
                                      <p:cBhvr>
                                        <p:cTn id="9" dur="1" fill="hold">
                                          <p:stCondLst>
                                            <p:cond delay="0"/>
                                          </p:stCondLst>
                                        </p:cTn>
                                        <p:tgtEl>
                                          <p:spTgt spid="66570"/>
                                        </p:tgtEl>
                                        <p:attrNameLst>
                                          <p:attrName>style.visibility</p:attrName>
                                        </p:attrNameLst>
                                      </p:cBhvr>
                                      <p:to>
                                        <p:strVal val="visible"/>
                                      </p:to>
                                    </p:set>
                                    <p:animEffect transition="in" filter="fade">
                                      <p:cBhvr>
                                        <p:cTn id="10" dur="2000"/>
                                        <p:tgtEl>
                                          <p:spTgt spid="66570"/>
                                        </p:tgtEl>
                                      </p:cBhvr>
                                    </p:animEffect>
                                  </p:childTnLst>
                                </p:cTn>
                              </p:par>
                              <p:par>
                                <p:cTn id="11" presetID="10" presetClass="entr" presetSubtype="0" fill="hold" nodeType="withEffect">
                                  <p:stCondLst>
                                    <p:cond delay="0"/>
                                  </p:stCondLst>
                                  <p:childTnLst>
                                    <p:set>
                                      <p:cBhvr>
                                        <p:cTn id="12" dur="1" fill="hold">
                                          <p:stCondLst>
                                            <p:cond delay="0"/>
                                          </p:stCondLst>
                                        </p:cTn>
                                        <p:tgtEl>
                                          <p:spTgt spid="66564"/>
                                        </p:tgtEl>
                                        <p:attrNameLst>
                                          <p:attrName>style.visibility</p:attrName>
                                        </p:attrNameLst>
                                      </p:cBhvr>
                                      <p:to>
                                        <p:strVal val="visible"/>
                                      </p:to>
                                    </p:set>
                                    <p:animEffect transition="in" filter="fade">
                                      <p:cBhvr>
                                        <p:cTn id="13" dur="2000"/>
                                        <p:tgtEl>
                                          <p:spTgt spid="665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153400" cy="1143000"/>
          </a:xfrm>
        </p:spPr>
        <p:txBody>
          <a:bodyPr>
            <a:normAutofit/>
          </a:bodyPr>
          <a:lstStyle/>
          <a:p>
            <a:pPr algn="ctr"/>
            <a:r>
              <a:rPr lang="en-US" b="1" dirty="0">
                <a:effectLst>
                  <a:outerShdw blurRad="38100" dist="38100" dir="2700000" algn="tl">
                    <a:srgbClr val="000000">
                      <a:alpha val="43137"/>
                    </a:srgbClr>
                  </a:outerShdw>
                </a:effectLst>
              </a:rPr>
              <a:t>The “</a:t>
            </a:r>
            <a:r>
              <a:rPr lang="en-US" b="1" dirty="0" err="1">
                <a:effectLst>
                  <a:outerShdw blurRad="38100" dist="38100" dir="2700000" algn="tl">
                    <a:srgbClr val="000000">
                      <a:alpha val="43137"/>
                    </a:srgbClr>
                  </a:outerShdw>
                </a:effectLst>
              </a:rPr>
              <a:t>Umami</a:t>
            </a:r>
            <a:r>
              <a:rPr lang="en-US" b="1" dirty="0">
                <a:effectLst>
                  <a:outerShdw blurRad="38100" dist="38100" dir="2700000" algn="tl">
                    <a:srgbClr val="000000">
                      <a:alpha val="43137"/>
                    </a:srgbClr>
                  </a:outerShdw>
                </a:effectLst>
              </a:rPr>
              <a:t>” Taste</a:t>
            </a:r>
          </a:p>
        </p:txBody>
      </p:sp>
      <p:sp>
        <p:nvSpPr>
          <p:cNvPr id="57346" name="AutoShape 2" descr="https://s-media-cache-ak0.pinimg.com/736x/93/9c/67/939c67759da858f1ca523efcabcc4ecd.jpg"/>
          <p:cNvSpPr>
            <a:spLocks noChangeAspect="1" noChangeArrowheads="1"/>
          </p:cNvSpPr>
          <p:nvPr/>
        </p:nvSpPr>
        <p:spPr bwMode="auto">
          <a:xfrm>
            <a:off x="155575" y="-1279525"/>
            <a:ext cx="5238750" cy="26765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1446" name="AutoShape 6" descr="https://illuminations.nctm.org/uploadedImages/Content/Lessons/Images/preK-2/431-1fish.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6568" name="AutoShape 8" descr="data:image/jpeg;base64,/9j/4AAQSkZJRgABAQAAAQABAAD/2wCEAAkGBxMTEhUTExMVFRUVFxsYFxYYGBgXGBcZHxgYGRcdGhgYHSggHRolGx4XIjEhJSkrLi4uGCAzODMtNygtLisBCgoKDg0OGxAQGi0lICUtNS0tLS8tLS0vMC0vNS0tLi0tLS0tLS0tLS01LS0tLS0tLS0tLi0tLS0tNS0tLS0tLf/AABEIARMAtwMBIgACEQEDEQH/xAAbAAEAAwEBAQEAAAAAAAAAAAAABAUGBwMCAf/EAEQQAAEDAQQHBgEKBAUEAwAAAAEAAhEDBBIhMQUGQVFhcYETIjKRobHBByNCUmJyktHh8BSCorIkM3PC8VNjo7MVQ4P/xAAaAQEAAwEBAQAAAAAAAAAAAAAAAgMEAQUG/8QAMBEAAgIBAwIDBwQCAwAAAAAAAAECEQMEITESQVFh8AUTIoGRwdFxobHhMvEUI0L/2gAMAwEAAhEDEQA/AO4oiIAiIgCIq+w6Yp1atSiLwqUj3muABjeIOIy8wouSTSfcWWCIo2kbT2dNz92XMmB6pOShFyfCBJRZuwafdMVMQTnkR5ZhaIPETIiJnZG+VRp9Vjzq4M4nZ9Is5V1rYKkBhLJi9ME8QN3VaCjVDmhzTIIkFSxanFlbUJXQTTPtERXnQiIgCIiAIiIAiIgCIiAIiIAsLrHpZzbSTTe4XCBtAkZiDs9Ctnbb/Zu7PxwbvPYuU63aTa+oKrMDUY0vbta/FhB/CD1leZ7Sm1BRi6d+vsVZZUjdaQ1rotoX2vl72G6G43XRheGzE+ixdht7mVRXa7vQcTiTOczn1Wb0NaWvL4O4x5zCnPdByy94Xi6zVZcmVXt08UUvI2zq+r2m22lpwhzIvRljkQvLWutFIN+s70GPvCz2oJuOJJADgZ3QAD7yqvXTT3z7hRIdkJOQgQQ3fjOPFeo9TLJo9+Xt/Zd1/DbPftQCV6v1kuUjQkG9gD9VpzHGfzWUsGl3PPfz3jaNv5qA62tqVg0GTjPQErzceOcW6dbVt5lXX4GpZUnEcPitlqjbBdNLGZLhywn81zDQxeajnOc6I7rJ7p6cAttqpXa2vL3NaLpiTAnARjtxKhpW9PqopPnZ/ozsHubxEUS1aSpUyQ54BAJjpOeUr6yU4wVydGklosTZtaK5JPdLc8RlwEELSaN0wyrAJDX5XZwJ+ydvusuHXYcr6U9/M4mmWSIi2HQiIgCIiAIiIAiIgC4p8pVhfRr1XhsMc6QQQcSLx5Yk4Lta5prqG2inaIxBaXCNt0AtI8vVYddBSir7Mryq0ct0NbadAtdUJ8JkjGCYOIGOxaWx2rtWtLQe+ZA2xJj4eSwFpAvXXOgH6WJjoM1oNTKlXtWB5hrw8tncGFmG4SW/hPXzdXpYy+Pv64M7iau1W4OYKbT3AM/rkHPl4sOPBVD6gOPBfAnsxwBaeYwUYjPkVDGkiLZJpOiCNij2ag2nUr1BkDcbjkSA5434YDqv1johfJutpvOUuDjiTLnOAOfPZuVsXudRJ0Tb/nNgF8Y7yfF0iFqRUxgZD1XMaNSa9IGbl4Ogc/8AgLo9ocGNjPed/wCix6/Bc0T4NMNcXMa2m1outYG3jJdIAE7uiyWmNIVDUm8Y2cePEqL/ABMmZX74mlu+I6HPylQnKc663dceQlJs0dgqtdTa4DMDzyhSw6FTaDddmkc2kepAP74q4YJzyWNrcknsa7Vd/wAxBwDXGOUA+5KuVibc5zrDDAe7V78bRBdPId3yXvqrpO4RSce6cp+iTu4L38HtGGJ48M+6W/m+32stUuxr0RF7RMIvy8JjbuX6gCIiAIiICv09aCyhUIMOIut5nAeWfRYhrongI/fktxpui11F17C73hzGXnl1WErGC7p7T8Vg1KfXb4r839iuXJyXT1mpiuWz3W1CwmcoJbJPDbyVvq01rqNKtGPZtYOAb3Xf+QP9F76x6qPq1alWm9ovi9cIOLwO9iMr0A8ymhqYZZKA30w78XfPusOZr3a33/2Uy2RJNn77iD3XweT8nHkRd6gqM6hg4bvzCkGtAXg6p4yN3xCpjZWePZCOSqdPWgXRSHiEPI5ZD8JcegVuawjkshWo1LxqPcAXGSMzy5Rgr8CuVvsSgj01Wc59roNGPzjSfutN53oD5LpGl3wDuWe1H0U2lTdXOL3yGH6tMROG8uBx3AcVY6WtMtgKvUyWTNt2JSZGs9eR1+CmUKvoqyytkNG0k/D9VNaIEblnyRXBAtKFruOfViQS1xG3xAGOpV7242LMPwYJ+k70GLv9qj2zS0N7MYudmdww/fmszx29iSZtrHrY+lDKbWFgMmQSXb4IOA6LwFYXpEDasrZq2QCvK9X5ucYHpx5fmmshLJjSb4+5KM2dO0LpEV6d4Zg3XfeABMcMVLr12sEuP68lmvk9rsNBzWySHXnmO7LsIB2kBonmFM0tWmoBsb77f39lfRQ1Mlpoze7aNF7We9hqE1JOJM9OHJWyp9GYvHAE/krhT0Tbg2/E5EIiLYSCIiAptYrU3sywOEyLwnEDPFYu3nHgR65fkpjGXa9ob9s/3OPxUK3+H7uPTI/vgvIyZXO216RU3ZHaMQsjRBFJjHAgsBpwfsONP/ar+jbwXLHjSJNstVI5B5ezhF1rxyyMfe3qqUeqO3bcrkrRPBwPBeY8LuMD1n4FGHCZwX1dFwniOviwVceStFfaKkNVMRfqNbMSQPMxKuLTT2qLoGytqWjvjBoLo3kRHT8ldBpRbJo2bGtYAxogNENHAYbVntI1ocQrypXkmc1ldJvl6owwt7nO5NZUMsj6vxKsbI28RKqSO/BwwA5EAfFXtlZF3KT+wo5tkRZ8aelgD47kBoO45kRnjiVmalsvOa4HYJV1rNWL6rKDf/rbfful2DRzDWk/zqsqWYTPT9EwY6gnLk6Wejal57ANxPqAtddDh2d9tO93b7vC2cCTwAWR1ZpfPY5XSfVqtdYLTdbK5KKujq2On2XTFispoWSk8OdUcGtDCHGTm97hhs57hAwjWirefzP6u+K5n8n9I165rvxZSaQ3dfMxHJpPmFvqFaSXn97T6x6q7UZ3JKLVUW9Vo12i6cNJ3lTlU6vWi80gnGZhWy9XSNPCmi2PAREWk6EREBhtPs7O1vJwDwDwxAHuFBqU5eCOMjfgtDrnZCQ2oBg0EOO7HD3KyVhtZh0/QBx4RgvFm3HPKDW3JS9mYm3aMtFCuexJqUy4kNGbRJIEEyYG0KFpfQb/AJu00GO7ftXmqHdyQ7FvjIAa1ssMZ3pWxLj25jK67+1w+C8dJVO4BOMT8PzUJ5ZQexX1UZ8YYeSlMYOyP3vgqyziTd3T6mVbs/yXffaPQqtbMiiutTJGCpNC2+bbTDPD3wTv7jj5SArDWSjUdTDWZHxbCRu5beMedNoFlysHbj6ER7FX4kvdtsmuDaPqbFRdjfqgbyrl5xkLw7AAPdHha53XIepChjdMiuSJSh7iQcL0jqZCvrM0XhJgYe2Pos9ogSMv3sV5pCkewrXcXXSOhIa4+RKoz/5dJHuZfV7STqtve4iRWLjEeENHc6Bou+SvdI2eHxvVHqXbBStBpPAHaeF32hkDwOMcY3rQ6SqzVxyn9lacu0tl2JyP3QlOKwj6rl96wsc/uDaPJSbA2KpjJrHGePdEDzXqyjJLiqG2tzh76EDqVKnSYYDRGAjHaTvJK00gAcgfMSfUlUNnGcbBhzOA9VYaWq5hvLoMFn3bYTJtHSBYWuacZwWv0Np6labwZIc3EtdExvEHJc6p4tvTjl6LW6jaKuB1Y/SF1o4T3j5geRV3s7LOOo91DdPd/knjk7o1iIi+kNAREQGN17slYtvBxNPKBs7pz67eIWUbRuM7PhBPEz8D6Lp2nbN2lCozHKcN7SHD1C53VowMMxnxH6fmvJz4ljytrvv+Sma3sr7FLnNO9sdTI9yVW6aaQ5xxwEBWjAGvcDke95kn+68oOk7Q18CRfjFu/MSJzmCcMljz9Vp9imSKKyMIzU9n+S7/AFR/avgsu4EGPUfvcvapSizu3doPVp/JIO7OIrrTVF3FVlDRNS72wi4ZjESQCQcOYKsLbZSWxtKjaEtLgHWd523mb8++ORz896shaj8JJFtQYSMYxwz8l6W2hds7vtOa2eGLj6gL7a2IEZHFTdNUvm6TNpvVD53W/wBrj1Ubp2dRRaJs2UjAbFc25t1hbmXxPAAz7x5LzsVnw9SVV61aVFM3Se84S0DHDLoPeCs7TyZNiNWZvTdm74jxThGcq7/jCyk11Rr6tSBAa0jMkC87EbM+OSk6PbTfZmVLje0hwc+BemTOOf6LzsNIue4nHCByz+K2N7JPsdvsaHQ7SWPJEOutBE5SSc/5VKaIIGzaeq9qENpj7XsMB6l3kootgBJIwOcZ9FTKkrYZaWBrSWxsJc7m2XewHmoelapm6Myp2i7sPLRAgNA244uJ6NA6r4q2cF0/uVS2lC2HweejrOA1gcYk95x2Sc43R7Lp9gs7adNrGmWgYHftnrmsTojVt9bvPJYwRjtd90buPut3SphrQ0CA0AAbgMAtvsjBKLnlca6uL5r8F2JNH2iIvbLQiIgCw+mrGaL3ACWnvNHCcR0x8uK3C8LXZmPHfAwxB3cZVGfD7xeaIyVnJLcWh7YO9pG3HFvs9ZvT7JcSeA5Yb+clTdL04cQdhMTvCqa9R1Vl12ON0cZwE79y8vG7VmeydoK0dpSFN3iaCGHeGgYHiBlwb527KU2Yg/RqN9Wv/JZfQ9LsnMaHTdcMd/exw3QYWtD/APD1Y2VKftVWeksjrh2crcobVWDYmSTg1ozcfgMpKylrLqGkGOc68Xhk7Lof3COmLuoV7RtF61VHHJkMbwwk+s+arflBZTZbaLgM6VF7jOLjedn/ACtaFo06rJ0vuiUEbCzt89ysNN0ZrOAM9mG0hzAAcfxXvNfOg6YNVmMi8HTvaBe/tC86doL3Fx2uLjzJk+6y5JVFv163OdiRbKXZU273NvHzIHt6rnetNnNSs5zcS0NkbYugmN66DrVXm7H1W5iNkn1JWADyLVVxn5x2P8xgdBh0UtKqm2ux3jgkap2oR2RM3y4tHFoZe8w5v4StHTpRIaJdhd47I9vJV9moU+0a9rYdBkjLvEE4ZXjGJzwWj0FRlzqkeESOZwZ8T0V03vaIvdn1pR1wXAZDW3Rxjb1MnqqikxxIByH7/PzVhpTOFZaCsQJBdiAJI4DADqfYrNlfY5VuiforR9R1MMp0y4k3tzRMeJ2wQBhmemGv0HoBtEXqkVKpMl2wcGjcFH0Nplgu0nNIJMBwxBLjhPUrRL09FiwTipJ9TX7P9Pv9DRCKCIi9MsCIiAIiIAvmoQAScox5L6XjbKN9jm7x67PVcfAOGa0VW1Kz3U23GOcSAZw/LfGxR6FAGk1zQ0uGLxmRJJY7kRHKFo9LWCkK1wgCdkkGdmfVUWmLD/D1mGm53hAkxiMfMRhHBfOyk6rh2ZGj4pWOmXCpBkYxOE5+6k0Kh7GvuNWn7VF7Uy1zZAAP0gMuBA9/1XxWpEWWp/rM/tqKOJ3PfwIrkqbJoM/xFSoXDs3QYGZOAIPDPHioHyhtY7snlovB12RmWgYA8Bu4rTaNqdwzsHtiViNe7beq06bcg0uneSY9IPmVdg6p515E422b3VA3rMKmV2zvAwiCPmxhyUjQ9AB0E944gfZBAJ8yB/wvLUpgbYCZEXQJ2f5ri70Ys/q7pYuNuthwYGMZSG4G9A5xdceJK5lx9V+C/NE+xZaSt5q1S7ZmOuPx9FjtK0hTtIAyc0Hnu9CFfU5y2jPyUHT9IufZ8MRfHGCWR0wd6qOD4Z/qVJ7kzQuLnc/gtrRqMoUSX4R84/eScKbY33boje5Z7QFhhxJEgAOdx2Nb1OHKVP0kH2ioyiwFxc43gM3Hs6jv7o5RwVspbnUVuj7Y+1V2wbtOSTdzLRMy7fsw2710HRFlc5pIGLzhwa3AdJlVdm1TNka0uLTVqd0NaDDBhhO0kluz6K6JYLIKTGtGwATyCjj00suVxe1c/Pj50WY4PuR9HaIZS70S/wCsdnJWKIvbxYoY49MFSLkqCIisOhERAEREAREQGI1u0fcqirdwxu8SRiDu4LK6eayrQa+MWEjiNsdFrvlDtNUBrWkhhE4DMgmcc8BHmua6TruFJ10454b+I2/qvC1MUskoozTlTo97LUgAxhtG8bfT2VtbKMWR3+s2ejHqBY6lN9lpvA8QxOcODiHCdwcCOitrYP8ACgHbWH/rVEdpO/MjRkLY+W9nkHRejbjN3lv8t6x+nnB9cTjdaBj1J9SrawaRcRUL3d3MTmCTkDuicOCp7LZhUqBs+Oo0DDGXPAx9fVehgj0N2diqN9aHChoVjNtYQBth8udPQ1R1We0n/h7DQs48VSa1Tg3wsB8gFqdb7Peq2azDKm2XbsYkHy/qWfNanaLQ9rzAf3WnbdbgxoJy2nmeKzde/wC7/j8kmSLG8gNDh3yzvcDHupJJfW23KbJPF7vCBxifxBeWkGCjUptbJaALo2kDZPlirrV+ygOvPi7THaVDkCR4RwEx0aFTGn8RX3Jxp9lTunOA5/PYOgjzX3q1oy01KnaUZBB8eQbzPwx5Kpr6X7V7o8Ak8XHYeAmMF1LURrBY6ZaZLpL+D8iOkDpCuwYllydN8b+ZOK6pUejqbn2mkx5DjSphziBALspj1V6s/q7pCnWr2pzSbzXhsH6re6COBIK0C9LSLaU/GT+i2X8GiIREWs6EREAREQBERAEREBndd6LzQBYMAe9gJAjfsErk9s0e1xIktJGw4E7JG7lC7w9oIIIkEQRvC5VrdottKt82ZbPlvB4heF7TxShkWVPZ7FOWPczOgLPUp0n0akSHuewAz3DE/wBUnf3le6VrBtOm07XOP9IHxVHpRxYWvacWmR8QeGxTNaXS2yuAgOa5/IG4R6LMpdUrKnwc+01SHahlPusaydsXi7vZ9BwhW+oOjjUttJhxawmqcNgbA9SFXW1155iBJz2STMc1tPk5oXGWm05EMFNp+0c/9q9Lqax0STskaYfefXq7fA075AAP4fZZVtg7wd9Vs9SQ1vWSD0VzrDpDs6lOiMol4+0+Lo/lbHmvKmwhgJ2nDk2R7l3kFjVp9Xj/AKQbPKuC+tRDs6bC47zDmhp6g4/dVtpSr2dFlHJ1QdrU+7lTb7k9FA0FSFe2Od9FrGtduDQbzsegnmmsle/UFQYCpBg7ABdA6Qo8JIgz5oi6JwxE/l++S9W0icVodSdVha3ufUJFKnAIGBc6PDOwDaeIjhvP/gbM2tTp06LRc+ccTLjGTR3pzMn+VR/4mScetPl0v4OwxuSs8vk90N/D2a+7x1oceDfoDyx6rUIi+gxY1jgorsaoqlQREVh0IiIAiIgCIiAIiIAsjrXohwDqlNt5pxc3KN5C1yFUajTxzw6ZHGrOB2/vtMAtc3NpGOeIBiHD1wyCv9YKEOpDIUqEngBA+HopfygUALVSFOIe0XIyDheaI/GvHXBwItMeK5daBng15w53mrwHj93cb7meuUcbsTyXETm8mNgJzMb8vJde0DZRSsNEPwDptFXZ3c2g8fD5Fcx1a0U+vbBSukXnY5ghuJcfwz1XS/lDt/ZUG024Gq4NAGym2P08yvQ1HxVFdyXmc/tekTVtM4lzn3jvzmOAjBXGmKzhaqdBuDadEl7tl7CeBk7D9cqm1VsxfaO0OIDsOTe98AOquHUnWiu2kJguh3U/8qrK0nS8CDdEmzE2SyAht6raXkE5QwRedyksbG29wXhWeXUqLiZIL2kngZ+Kt9Z7bTDyyCWUYpACAJHizn6U+SjaLsPaWdty84mo+60N7xm7hAndmqv/ADb5ISNnoPTTLFZKbGNbUtVZt8tDjdaCSWGocYN0jACeWa2GrdkqNpmpWderVTfeYgDABrQNjQIEfGVl9UdV7j/nAC5sGpkQDm1k7TtdsyGwzv16GjUpbtUlsl593672acadbhERegWBERAEREAREQBERAEREAREQGK1w0WDaLI5ogNqXjGWBFQ+d0+axWmrUPnahnxHADcIPDYF03WB47x/6bCRzcHD2XLbLTdVL6IgmrInMCWvx6EtPQr57Vx/7Wo+P9fYoyLcn/J/oyb9rOdT5ql90ElxH7zaVl9cLX/FW6410NYHMadndvSY+8CeS6JbK7LLZ33DDaDBSZxqGBJ3kYY8XLj1J920NEw6/TaCd8gn3Pmr4Lmuy2D2VF/oqzizUatQmezY7HKXElxA63AOastRrMKVIWh0kUaBqwcZcW3o5zgOSrtaYFEWUY1Kl17gPoi8HS7yAA2lu4K7Y009GunA16jWDcGt7xjhLAOqztt034/x6Zy6OZ0xaaznRUe/vd514wTOJGwGV0/Vuh37MAZe1z3huME3WtYTwkH1VBQogmMYzMCFZav6PNe2CjeIEBoMTAuXySJyxKlkyyybRW5V1Wztej7IKbA3M5uO0uOJJ6qSvGx0CxjWFxcWgC8czG0r2Xu44qMUkqNoREUwEREAREQBERAEREAREQBEXhbXkMMZnAczgozl0xbBmtZTNBz58TzHEeEfFZLQtIWWjXtjhJDXCmydjZx4SYHAN4rW65iGMYNixNNrqrq1mLyG3Lk5gFxALonZJw5r5/I+nUNPsv3KZf5GZ0lWqVH0LOXuuPJtDhve41XEnhByynzUPRliD9IvLsKdAuqvJ2XQ0N6yJ/lVzSs86Rps/wCnRa2f/wA7vu9eEXRXDB85abSWCPqh59M/xK1T2+RWmQ2NqHt7TUm9WeG0mmMSQMRwa2BuN0g4wr75QWVKdmsNGkSHOcQY2l4gcsQvO2UezqspkQygyO8ImRec7rgVa2+1i1WkhkVGUjSFEgggvcy6QD98ux4Sq1Le6O8FJQsEVaYBkM8bjJJJ49PRdK1F0BTp3rVialXYcmjhxWIsIgxUGEi/HFwa6OUldZ0KyKLZwJxhT0EXPPb7I7jSbJyIi940BERAEREAREQBERAEREAREQBRqveqNbsaLx55N+KkqPZcbz/rHDkMB++KrybtR+f09IGV1srd8u+oJ67B5rNaPsp7MxIe8eLbN+PhK1Nrs/aVSHDY9xGGbWm6MPtGf5VA0XQHZ0TtIcPJ5K+dnGTyufi39vyUtWzK6Js5dbarvqRLh9MyADwwBwG5QLBZzfNaJIB7Mf8AcqOdj5e61dOy9nVtB3x/TH5lfGgdHfNWaQQ51pp5/SYxomBtEnNIKUpdPrwIKO41m0Y0VRScfDQJc6YkhtSo49XH1CnagaGDXzGFIFx++6QPJs+YXrrE1r7S90SGw3+YXT/cPRaPQtAU7MSM3Bzyd5xhbcUVLUPwTb+myLErkc5rWftrZ2TCezDySBtF4kT6+a65SZdAG4Qsjq3q+GuL3E3i0E7xOIHliVsFf7OxSjFzkuSUI1uERF6RMIiIAiIgCIiAIiIAiIgCIiA/HCQRvXnUcGM4AYL1ULSc3STEZcZOfoqsr6YuS8AVljpd4uObg72x/qLlVaJIDKR+qKjvJx/VaKzUoLB/2zPM4n1KpqOj3U6Zpvu37rpukmAS6MxtC8jJilFJpcX9fhf2INFZb2lxrOjxtbA2yWkxzyUzW2yBwosHdwutA2BoaduQxxUmnSmswDI1Afwlv5K6tFIG0MJAwaYkb4/IeQUcWHrhLfmSX7/2cSuzK0NHuIdevSxhImZwF0GTmZAHIFa/RLYoUh9hvsEFmElpxBbjs+kSpNNgaABkBA5BehpdN7qXV8iSjR8ULOGXonvOLjJnPdwXqiLaklwSCIi6AiIgCIiAIiIAiIgCIiAIiIAvOtRa4Q4SF6IuNJqmDwcPnB90+4UQ6ObJBLndoXFxJg8AC2IAyHJWFwTMYxE8F8PBvtwwg44QDhHHHHyVU8aa47/gFTZqPz7CRBuuJG6ZVy6mDsxynb5r47AX7+2I6L1UcGD3cXF92D5DcZ4QvpEV6VAIiLoCIiAIiIAiIgCIiAIiIAiIgCIiAIiIAiIgCIiAIiIAiIgCIiAIiIAiIgCIiAIiID//2Q=="/>
          <p:cNvSpPr>
            <a:spLocks noChangeAspect="1" noChangeArrowheads="1"/>
          </p:cNvSpPr>
          <p:nvPr/>
        </p:nvSpPr>
        <p:spPr bwMode="auto">
          <a:xfrm>
            <a:off x="155575" y="-2674938"/>
            <a:ext cx="3724275" cy="55816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 name="Rounded Rectangle 12">
            <a:extLst>
              <a:ext uri="{C183D7F6-B498-43B3-948B-1728B52AA6E4}">
                <adec:decorative xmlns:adec="http://schemas.microsoft.com/office/drawing/2017/decorative" val="1"/>
              </a:ext>
            </a:extLst>
          </p:cNvPr>
          <p:cNvSpPr/>
          <p:nvPr/>
        </p:nvSpPr>
        <p:spPr>
          <a:xfrm>
            <a:off x="2895600" y="-533400"/>
            <a:ext cx="45719" cy="76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8610" name="Picture 2">
            <a:extLst>
              <a:ext uri="{C183D7F6-B498-43B3-948B-1728B52AA6E4}">
                <adec:decorative xmlns:adec="http://schemas.microsoft.com/office/drawing/2017/decorative" val="1"/>
              </a:ext>
            </a:extLst>
          </p:cNvPr>
          <p:cNvPicPr>
            <a:picLocks noChangeAspect="1" noChangeArrowheads="1"/>
          </p:cNvPicPr>
          <p:nvPr/>
        </p:nvPicPr>
        <p:blipFill>
          <a:blip r:embed="rId3" cstate="print"/>
          <a:srcRect/>
          <a:stretch>
            <a:fillRect/>
          </a:stretch>
        </p:blipFill>
        <p:spPr bwMode="auto">
          <a:xfrm>
            <a:off x="762000" y="1600200"/>
            <a:ext cx="3048000" cy="2406036"/>
          </a:xfrm>
          <a:prstGeom prst="rect">
            <a:avLst/>
          </a:prstGeom>
          <a:noFill/>
        </p:spPr>
      </p:pic>
      <p:pic>
        <p:nvPicPr>
          <p:cNvPr id="68612" name="Picture 4">
            <a:extLst>
              <a:ext uri="{C183D7F6-B498-43B3-948B-1728B52AA6E4}">
                <adec:decorative xmlns:adec="http://schemas.microsoft.com/office/drawing/2017/decorative" val="1"/>
              </a:ext>
            </a:extLst>
          </p:cNvPr>
          <p:cNvPicPr>
            <a:picLocks noChangeAspect="1" noChangeArrowheads="1"/>
          </p:cNvPicPr>
          <p:nvPr/>
        </p:nvPicPr>
        <p:blipFill>
          <a:blip r:embed="rId4" cstate="print"/>
          <a:srcRect/>
          <a:stretch>
            <a:fillRect/>
          </a:stretch>
        </p:blipFill>
        <p:spPr bwMode="auto">
          <a:xfrm>
            <a:off x="5486400" y="3886200"/>
            <a:ext cx="2743200" cy="2346738"/>
          </a:xfrm>
          <a:prstGeom prst="rect">
            <a:avLst/>
          </a:prstGeom>
          <a:noFill/>
        </p:spPr>
      </p:pic>
      <p:pic>
        <p:nvPicPr>
          <p:cNvPr id="68614" name="Picture 6">
            <a:extLst>
              <a:ext uri="{C183D7F6-B498-43B3-948B-1728B52AA6E4}">
                <adec:decorative xmlns:adec="http://schemas.microsoft.com/office/drawing/2017/decorative" val="1"/>
              </a:ext>
            </a:extLst>
          </p:cNvPr>
          <p:cNvPicPr>
            <a:picLocks noChangeAspect="1" noChangeArrowheads="1"/>
          </p:cNvPicPr>
          <p:nvPr/>
        </p:nvPicPr>
        <p:blipFill>
          <a:blip r:embed="rId5" cstate="print"/>
          <a:srcRect/>
          <a:stretch>
            <a:fillRect/>
          </a:stretch>
        </p:blipFill>
        <p:spPr bwMode="auto">
          <a:xfrm>
            <a:off x="4800600" y="1752600"/>
            <a:ext cx="3323738" cy="2076451"/>
          </a:xfrm>
          <a:prstGeom prst="rect">
            <a:avLst/>
          </a:prstGeom>
          <a:noFill/>
        </p:spPr>
      </p:pic>
      <p:sp>
        <p:nvSpPr>
          <p:cNvPr id="68616" name="AutoShape 8" descr="https://wallpaperscraft.com/image/sushi_caviar_white_background_78870_3840x2400.jpg"/>
          <p:cNvSpPr>
            <a:spLocks noChangeAspect="1" noChangeArrowheads="1"/>
          </p:cNvSpPr>
          <p:nvPr/>
        </p:nvSpPr>
        <p:spPr bwMode="auto">
          <a:xfrm>
            <a:off x="155575" y="-2674938"/>
            <a:ext cx="8934450" cy="55816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68618" name="Picture 10">
            <a:extLst>
              <a:ext uri="{C183D7F6-B498-43B3-948B-1728B52AA6E4}">
                <adec:decorative xmlns:adec="http://schemas.microsoft.com/office/drawing/2017/decorative" val="1"/>
              </a:ext>
            </a:extLst>
          </p:cNvPr>
          <p:cNvPicPr>
            <a:picLocks noChangeAspect="1" noChangeArrowheads="1"/>
          </p:cNvPicPr>
          <p:nvPr/>
        </p:nvPicPr>
        <p:blipFill>
          <a:blip r:embed="rId6" cstate="print"/>
          <a:srcRect/>
          <a:stretch>
            <a:fillRect/>
          </a:stretch>
        </p:blipFill>
        <p:spPr bwMode="auto">
          <a:xfrm>
            <a:off x="838200" y="3657600"/>
            <a:ext cx="4312327" cy="2695576"/>
          </a:xfrm>
          <a:prstGeom prst="rect">
            <a:avLst/>
          </a:prstGeom>
          <a:noFill/>
        </p:spPr>
      </p:pic>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8610"/>
                                        </p:tgtEl>
                                        <p:attrNameLst>
                                          <p:attrName>style.visibility</p:attrName>
                                        </p:attrNameLst>
                                      </p:cBhvr>
                                      <p:to>
                                        <p:strVal val="visible"/>
                                      </p:to>
                                    </p:set>
                                    <p:anim calcmode="lin" valueType="num">
                                      <p:cBhvr additive="base">
                                        <p:cTn id="7" dur="500" fill="hold"/>
                                        <p:tgtEl>
                                          <p:spTgt spid="68610"/>
                                        </p:tgtEl>
                                        <p:attrNameLst>
                                          <p:attrName>ppt_x</p:attrName>
                                        </p:attrNameLst>
                                      </p:cBhvr>
                                      <p:tavLst>
                                        <p:tav tm="0">
                                          <p:val>
                                            <p:strVal val="#ppt_x"/>
                                          </p:val>
                                        </p:tav>
                                        <p:tav tm="100000">
                                          <p:val>
                                            <p:strVal val="#ppt_x"/>
                                          </p:val>
                                        </p:tav>
                                      </p:tavLst>
                                    </p:anim>
                                    <p:anim calcmode="lin" valueType="num">
                                      <p:cBhvr additive="base">
                                        <p:cTn id="8" dur="500" fill="hold"/>
                                        <p:tgtEl>
                                          <p:spTgt spid="6861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8618"/>
                                        </p:tgtEl>
                                        <p:attrNameLst>
                                          <p:attrName>style.visibility</p:attrName>
                                        </p:attrNameLst>
                                      </p:cBhvr>
                                      <p:to>
                                        <p:strVal val="visible"/>
                                      </p:to>
                                    </p:set>
                                    <p:anim calcmode="lin" valueType="num">
                                      <p:cBhvr additive="base">
                                        <p:cTn id="11" dur="500" fill="hold"/>
                                        <p:tgtEl>
                                          <p:spTgt spid="68618"/>
                                        </p:tgtEl>
                                        <p:attrNameLst>
                                          <p:attrName>ppt_x</p:attrName>
                                        </p:attrNameLst>
                                      </p:cBhvr>
                                      <p:tavLst>
                                        <p:tav tm="0">
                                          <p:val>
                                            <p:strVal val="#ppt_x"/>
                                          </p:val>
                                        </p:tav>
                                        <p:tav tm="100000">
                                          <p:val>
                                            <p:strVal val="#ppt_x"/>
                                          </p:val>
                                        </p:tav>
                                      </p:tavLst>
                                    </p:anim>
                                    <p:anim calcmode="lin" valueType="num">
                                      <p:cBhvr additive="base">
                                        <p:cTn id="12" dur="500" fill="hold"/>
                                        <p:tgtEl>
                                          <p:spTgt spid="68618"/>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8612"/>
                                        </p:tgtEl>
                                        <p:attrNameLst>
                                          <p:attrName>style.visibility</p:attrName>
                                        </p:attrNameLst>
                                      </p:cBhvr>
                                      <p:to>
                                        <p:strVal val="visible"/>
                                      </p:to>
                                    </p:set>
                                    <p:anim calcmode="lin" valueType="num">
                                      <p:cBhvr additive="base">
                                        <p:cTn id="15" dur="500" fill="hold"/>
                                        <p:tgtEl>
                                          <p:spTgt spid="68612"/>
                                        </p:tgtEl>
                                        <p:attrNameLst>
                                          <p:attrName>ppt_x</p:attrName>
                                        </p:attrNameLst>
                                      </p:cBhvr>
                                      <p:tavLst>
                                        <p:tav tm="0">
                                          <p:val>
                                            <p:strVal val="#ppt_x"/>
                                          </p:val>
                                        </p:tav>
                                        <p:tav tm="100000">
                                          <p:val>
                                            <p:strVal val="#ppt_x"/>
                                          </p:val>
                                        </p:tav>
                                      </p:tavLst>
                                    </p:anim>
                                    <p:anim calcmode="lin" valueType="num">
                                      <p:cBhvr additive="base">
                                        <p:cTn id="16" dur="500" fill="hold"/>
                                        <p:tgtEl>
                                          <p:spTgt spid="6861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8614"/>
                                        </p:tgtEl>
                                        <p:attrNameLst>
                                          <p:attrName>style.visibility</p:attrName>
                                        </p:attrNameLst>
                                      </p:cBhvr>
                                      <p:to>
                                        <p:strVal val="visible"/>
                                      </p:to>
                                    </p:set>
                                    <p:anim calcmode="lin" valueType="num">
                                      <p:cBhvr additive="base">
                                        <p:cTn id="19" dur="500" fill="hold"/>
                                        <p:tgtEl>
                                          <p:spTgt spid="68614"/>
                                        </p:tgtEl>
                                        <p:attrNameLst>
                                          <p:attrName>ppt_x</p:attrName>
                                        </p:attrNameLst>
                                      </p:cBhvr>
                                      <p:tavLst>
                                        <p:tav tm="0">
                                          <p:val>
                                            <p:strVal val="#ppt_x"/>
                                          </p:val>
                                        </p:tav>
                                        <p:tav tm="100000">
                                          <p:val>
                                            <p:strVal val="#ppt_x"/>
                                          </p:val>
                                        </p:tav>
                                      </p:tavLst>
                                    </p:anim>
                                    <p:anim calcmode="lin" valueType="num">
                                      <p:cBhvr additive="base">
                                        <p:cTn id="20" dur="500" fill="hold"/>
                                        <p:tgtEl>
                                          <p:spTgt spid="686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06" name="Picture 2">
            <a:extLst>
              <a:ext uri="{C183D7F6-B498-43B3-948B-1728B52AA6E4}">
                <adec:decorative xmlns:adec="http://schemas.microsoft.com/office/drawing/2017/decorative" val="1"/>
              </a:ext>
            </a:extLst>
          </p:cNvPr>
          <p:cNvPicPr>
            <a:picLocks noChangeAspect="1" noChangeArrowheads="1"/>
          </p:cNvPicPr>
          <p:nvPr/>
        </p:nvPicPr>
        <p:blipFill>
          <a:blip r:embed="rId3" cstate="print"/>
          <a:srcRect/>
          <a:stretch>
            <a:fillRect/>
          </a:stretch>
        </p:blipFill>
        <p:spPr bwMode="auto">
          <a:xfrm>
            <a:off x="3352800" y="1600200"/>
            <a:ext cx="3216264" cy="4585720"/>
          </a:xfrm>
          <a:prstGeom prst="rect">
            <a:avLst/>
          </a:prstGeom>
          <a:noFill/>
        </p:spPr>
      </p:pic>
      <p:sp>
        <p:nvSpPr>
          <p:cNvPr id="2" name="Title 1"/>
          <p:cNvSpPr>
            <a:spLocks noGrp="1"/>
          </p:cNvSpPr>
          <p:nvPr>
            <p:ph type="title"/>
          </p:nvPr>
        </p:nvSpPr>
        <p:spPr>
          <a:xfrm>
            <a:off x="1143000" y="533400"/>
            <a:ext cx="7239000" cy="1447800"/>
          </a:xfrm>
        </p:spPr>
        <p:txBody>
          <a:bodyPr>
            <a:normAutofit/>
          </a:bodyPr>
          <a:lstStyle/>
          <a:p>
            <a:pPr algn="ctr"/>
            <a:r>
              <a:rPr lang="en-US" sz="7000" b="1" dirty="0">
                <a:effectLst>
                  <a:outerShdw blurRad="38100" dist="38100" dir="2700000" algn="tl">
                    <a:srgbClr val="000000">
                      <a:alpha val="43137"/>
                    </a:srgbClr>
                  </a:outerShdw>
                </a:effectLst>
              </a:rPr>
              <a:t>Let’s Taste!</a:t>
            </a:r>
          </a:p>
        </p:txBody>
      </p:sp>
      <p:sp>
        <p:nvSpPr>
          <p:cNvPr id="57346" name="AutoShape 2" descr="https://s-media-cache-ak0.pinimg.com/736x/93/9c/67/939c67759da858f1ca523efcabcc4ecd.jpg"/>
          <p:cNvSpPr>
            <a:spLocks noChangeAspect="1" noChangeArrowheads="1"/>
          </p:cNvSpPr>
          <p:nvPr/>
        </p:nvSpPr>
        <p:spPr bwMode="auto">
          <a:xfrm>
            <a:off x="155575" y="-1279525"/>
            <a:ext cx="5238750" cy="26765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1446" name="AutoShape 6" descr="https://illuminations.nctm.org/uploadedImages/Content/Lessons/Images/preK-2/431-1fish.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6568" name="AutoShape 8" descr="data:image/jpeg;base64,/9j/4AAQSkZJRgABAQAAAQABAAD/2wCEAAkGBxMTEhUTExMVFRUVFxsYFxYYGBgXGBcZHxgYGRcdGhgYHSggHRolGx4XIjEhJSkrLi4uGCAzODMtNygtLisBCgoKDg0OGxAQGi0lICUtNS0tLS8tLS0vMC0vNS0tLi0tLS0tLS0tLS01LS0tLS0tLS0tLi0tLS0tNS0tLS0tLf/AABEIARMAtwMBIgACEQEDEQH/xAAbAAEAAwEBAQEAAAAAAAAAAAAABAUGBwMCAf/EAEQQAAEDAQQHBgEKBAUEAwAAAAEAAhEDBBIhMQUGQVFhcYETIjKRobHBByNCUmJyktHh8BSCorIkM3PC8VNjo7MVQ4P/xAAaAQEAAwEBAQAAAAAAAAAAAAAAAgMEAQUG/8QAMBEAAgIBAwIDBwQCAwAAAAAAAAECEQMEITESQVFh8AUTIoGRwdFxobHhMvEUI0L/2gAMAwEAAhEDEQA/AO4oiIAiIgCIq+w6Yp1atSiLwqUj3muABjeIOIy8wouSTSfcWWCIo2kbT2dNz92XMmB6pOShFyfCBJRZuwafdMVMQTnkR5ZhaIPETIiJnZG+VRp9Vjzq4M4nZ9Is5V1rYKkBhLJi9ME8QN3VaCjVDmhzTIIkFSxanFlbUJXQTTPtERXnQiIgCIiAIiIAiIgCIiAIiIAsLrHpZzbSTTe4XCBtAkZiDs9Ctnbb/Zu7PxwbvPYuU63aTa+oKrMDUY0vbta/FhB/CD1leZ7Sm1BRi6d+vsVZZUjdaQ1rotoX2vl72G6G43XRheGzE+ixdht7mVRXa7vQcTiTOczn1Wb0NaWvL4O4x5zCnPdByy94Xi6zVZcmVXt08UUvI2zq+r2m22lpwhzIvRljkQvLWutFIN+s70GPvCz2oJuOJJADgZ3QAD7yqvXTT3z7hRIdkJOQgQQ3fjOPFeo9TLJo9+Xt/Zd1/DbPftQCV6v1kuUjQkG9gD9VpzHGfzWUsGl3PPfz3jaNv5qA62tqVg0GTjPQErzceOcW6dbVt5lXX4GpZUnEcPitlqjbBdNLGZLhywn81zDQxeajnOc6I7rJ7p6cAttqpXa2vL3NaLpiTAnARjtxKhpW9PqopPnZ/ozsHubxEUS1aSpUyQ54BAJjpOeUr6yU4wVydGklosTZtaK5JPdLc8RlwEELSaN0wyrAJDX5XZwJ+ydvusuHXYcr6U9/M4mmWSIi2HQiIgCIiAIiIAiIgC4p8pVhfRr1XhsMc6QQQcSLx5Yk4Lta5prqG2inaIxBaXCNt0AtI8vVYddBSir7Mryq0ct0NbadAtdUJ8JkjGCYOIGOxaWx2rtWtLQe+ZA2xJj4eSwFpAvXXOgH6WJjoM1oNTKlXtWB5hrw8tncGFmG4SW/hPXzdXpYy+Pv64M7iau1W4OYKbT3AM/rkHPl4sOPBVD6gOPBfAnsxwBaeYwUYjPkVDGkiLZJpOiCNij2ag2nUr1BkDcbjkSA5434YDqv1johfJutpvOUuDjiTLnOAOfPZuVsXudRJ0Tb/nNgF8Y7yfF0iFqRUxgZD1XMaNSa9IGbl4Ogc/8AgLo9ocGNjPed/wCix6/Bc0T4NMNcXMa2m1outYG3jJdIAE7uiyWmNIVDUm8Y2cePEqL/ABMmZX74mlu+I6HPylQnKc663dceQlJs0dgqtdTa4DMDzyhSw6FTaDddmkc2kepAP74q4YJzyWNrcknsa7Vd/wAxBwDXGOUA+5KuVibc5zrDDAe7V78bRBdPId3yXvqrpO4RSce6cp+iTu4L38HtGGJ48M+6W/m+32stUuxr0RF7RMIvy8JjbuX6gCIiAIiICv09aCyhUIMOIut5nAeWfRYhrongI/fktxpui11F17C73hzGXnl1WErGC7p7T8Vg1KfXb4r839iuXJyXT1mpiuWz3W1CwmcoJbJPDbyVvq01rqNKtGPZtYOAb3Xf+QP9F76x6qPq1alWm9ovi9cIOLwO9iMr0A8ymhqYZZKA30w78XfPusOZr3a33/2Uy2RJNn77iD3XweT8nHkRd6gqM6hg4bvzCkGtAXg6p4yN3xCpjZWePZCOSqdPWgXRSHiEPI5ZD8JcegVuawjkshWo1LxqPcAXGSMzy5Rgr8CuVvsSgj01Wc59roNGPzjSfutN53oD5LpGl3wDuWe1H0U2lTdXOL3yGH6tMROG8uBx3AcVY6WtMtgKvUyWTNt2JSZGs9eR1+CmUKvoqyytkNG0k/D9VNaIEblnyRXBAtKFruOfViQS1xG3xAGOpV7242LMPwYJ+k70GLv9qj2zS0N7MYudmdww/fmszx29iSZtrHrY+lDKbWFgMmQSXb4IOA6LwFYXpEDasrZq2QCvK9X5ucYHpx5fmmshLJjSb4+5KM2dO0LpEV6d4Zg3XfeABMcMVLr12sEuP68lmvk9rsNBzWySHXnmO7LsIB2kBonmFM0tWmoBsb77f39lfRQ1Mlpoze7aNF7We9hqE1JOJM9OHJWyp9GYvHAE/krhT0Tbg2/E5EIiLYSCIiAptYrU3sywOEyLwnEDPFYu3nHgR65fkpjGXa9ob9s/3OPxUK3+H7uPTI/vgvIyZXO216RU3ZHaMQsjRBFJjHAgsBpwfsONP/ar+jbwXLHjSJNstVI5B5ezhF1rxyyMfe3qqUeqO3bcrkrRPBwPBeY8LuMD1n4FGHCZwX1dFwniOviwVceStFfaKkNVMRfqNbMSQPMxKuLTT2qLoGytqWjvjBoLo3kRHT8ldBpRbJo2bGtYAxogNENHAYbVntI1ocQrypXkmc1ldJvl6owwt7nO5NZUMsj6vxKsbI28RKqSO/BwwA5EAfFXtlZF3KT+wo5tkRZ8aelgD47kBoO45kRnjiVmalsvOa4HYJV1rNWL6rKDf/rbfful2DRzDWk/zqsqWYTPT9EwY6gnLk6Wejal57ANxPqAtddDh2d9tO93b7vC2cCTwAWR1ZpfPY5XSfVqtdYLTdbK5KKujq2On2XTFispoWSk8OdUcGtDCHGTm97hhs57hAwjWirefzP6u+K5n8n9I165rvxZSaQ3dfMxHJpPmFvqFaSXn97T6x6q7UZ3JKLVUW9Vo12i6cNJ3lTlU6vWi80gnGZhWy9XSNPCmi2PAREWk6EREBhtPs7O1vJwDwDwxAHuFBqU5eCOMjfgtDrnZCQ2oBg0EOO7HD3KyVhtZh0/QBx4RgvFm3HPKDW3JS9mYm3aMtFCuexJqUy4kNGbRJIEEyYG0KFpfQb/AJu00GO7ftXmqHdyQ7FvjIAa1ssMZ3pWxLj25jK67+1w+C8dJVO4BOMT8PzUJ5ZQexX1UZ8YYeSlMYOyP3vgqyziTd3T6mVbs/yXffaPQqtbMiiutTJGCpNC2+bbTDPD3wTv7jj5SArDWSjUdTDWZHxbCRu5beMedNoFlysHbj6ER7FX4kvdtsmuDaPqbFRdjfqgbyrl5xkLw7AAPdHha53XIepChjdMiuSJSh7iQcL0jqZCvrM0XhJgYe2Pos9ogSMv3sV5pCkewrXcXXSOhIa4+RKoz/5dJHuZfV7STqtve4iRWLjEeENHc6Bou+SvdI2eHxvVHqXbBStBpPAHaeF32hkDwOMcY3rQ6SqzVxyn9lacu0tl2JyP3QlOKwj6rl96wsc/uDaPJSbA2KpjJrHGePdEDzXqyjJLiqG2tzh76EDqVKnSYYDRGAjHaTvJK00gAcgfMSfUlUNnGcbBhzOA9VYaWq5hvLoMFn3bYTJtHSBYWuacZwWv0Np6labwZIc3EtdExvEHJc6p4tvTjl6LW6jaKuB1Y/SF1o4T3j5geRV3s7LOOo91DdPd/knjk7o1iIi+kNAREQGN17slYtvBxNPKBs7pz67eIWUbRuM7PhBPEz8D6Lp2nbN2lCozHKcN7SHD1C53VowMMxnxH6fmvJz4ljytrvv+Sma3sr7FLnNO9sdTI9yVW6aaQ5xxwEBWjAGvcDke95kn+68oOk7Q18CRfjFu/MSJzmCcMljz9Vp9imSKKyMIzU9n+S7/AFR/avgsu4EGPUfvcvapSizu3doPVp/JIO7OIrrTVF3FVlDRNS72wi4ZjESQCQcOYKsLbZSWxtKjaEtLgHWd523mb8++ORz896shaj8JJFtQYSMYxwz8l6W2hds7vtOa2eGLj6gL7a2IEZHFTdNUvm6TNpvVD53W/wBrj1Ubp2dRRaJs2UjAbFc25t1hbmXxPAAz7x5LzsVnw9SVV61aVFM3Se84S0DHDLoPeCs7TyZNiNWZvTdm74jxThGcq7/jCyk11Rr6tSBAa0jMkC87EbM+OSk6PbTfZmVLje0hwc+BemTOOf6LzsNIue4nHCByz+K2N7JPsdvsaHQ7SWPJEOutBE5SSc/5VKaIIGzaeq9qENpj7XsMB6l3kootgBJIwOcZ9FTKkrYZaWBrSWxsJc7m2XewHmoelapm6Myp2i7sPLRAgNA244uJ6NA6r4q2cF0/uVS2lC2HweejrOA1gcYk95x2Sc43R7Lp9gs7adNrGmWgYHftnrmsTojVt9bvPJYwRjtd90buPut3SphrQ0CA0AAbgMAtvsjBKLnlca6uL5r8F2JNH2iIvbLQiIgCw+mrGaL3ACWnvNHCcR0x8uK3C8LXZmPHfAwxB3cZVGfD7xeaIyVnJLcWh7YO9pG3HFvs9ZvT7JcSeA5Yb+clTdL04cQdhMTvCqa9R1Vl12ON0cZwE79y8vG7VmeydoK0dpSFN3iaCGHeGgYHiBlwb527KU2Yg/RqN9Wv/JZfQ9LsnMaHTdcMd/exw3QYWtD/APD1Y2VKftVWeksjrh2crcobVWDYmSTg1ozcfgMpKylrLqGkGOc68Xhk7Lof3COmLuoV7RtF61VHHJkMbwwk+s+arflBZTZbaLgM6VF7jOLjedn/ACtaFo06rJ0vuiUEbCzt89ysNN0ZrOAM9mG0hzAAcfxXvNfOg6YNVmMi8HTvaBe/tC86doL3Fx2uLjzJk+6y5JVFv163OdiRbKXZU273NvHzIHt6rnetNnNSs5zcS0NkbYugmN66DrVXm7H1W5iNkn1JWADyLVVxn5x2P8xgdBh0UtKqm2ux3jgkap2oR2RM3y4tHFoZe8w5v4StHTpRIaJdhd47I9vJV9moU+0a9rYdBkjLvEE4ZXjGJzwWj0FRlzqkeESOZwZ8T0V03vaIvdn1pR1wXAZDW3Rxjb1MnqqikxxIByH7/PzVhpTOFZaCsQJBdiAJI4DADqfYrNlfY5VuiforR9R1MMp0y4k3tzRMeJ2wQBhmemGv0HoBtEXqkVKpMl2wcGjcFH0Nplgu0nNIJMBwxBLjhPUrRL09FiwTipJ9TX7P9Pv9DRCKCIi9MsCIiAIiIAvmoQAScox5L6XjbKN9jm7x67PVcfAOGa0VW1Kz3U23GOcSAZw/LfGxR6FAGk1zQ0uGLxmRJJY7kRHKFo9LWCkK1wgCdkkGdmfVUWmLD/D1mGm53hAkxiMfMRhHBfOyk6rh2ZGj4pWOmXCpBkYxOE5+6k0Kh7GvuNWn7VF7Uy1zZAAP0gMuBA9/1XxWpEWWp/rM/tqKOJ3PfwIrkqbJoM/xFSoXDs3QYGZOAIPDPHioHyhtY7snlovB12RmWgYA8Bu4rTaNqdwzsHtiViNe7beq06bcg0uneSY9IPmVdg6p515E422b3VA3rMKmV2zvAwiCPmxhyUjQ9AB0E944gfZBAJ8yB/wvLUpgbYCZEXQJ2f5ri70Ys/q7pYuNuthwYGMZSG4G9A5xdceJK5lx9V+C/NE+xZaSt5q1S7ZmOuPx9FjtK0hTtIAyc0Hnu9CFfU5y2jPyUHT9IufZ8MRfHGCWR0wd6qOD4Z/qVJ7kzQuLnc/gtrRqMoUSX4R84/eScKbY33boje5Z7QFhhxJEgAOdx2Nb1OHKVP0kH2ioyiwFxc43gM3Hs6jv7o5RwVspbnUVuj7Y+1V2wbtOSTdzLRMy7fsw2710HRFlc5pIGLzhwa3AdJlVdm1TNka0uLTVqd0NaDDBhhO0kluz6K6JYLIKTGtGwATyCjj00suVxe1c/Pj50WY4PuR9HaIZS70S/wCsdnJWKIvbxYoY49MFSLkqCIisOhERAEREAREQGI1u0fcqirdwxu8SRiDu4LK6eayrQa+MWEjiNsdFrvlDtNUBrWkhhE4DMgmcc8BHmua6TruFJ10454b+I2/qvC1MUskoozTlTo97LUgAxhtG8bfT2VtbKMWR3+s2ejHqBY6lN9lpvA8QxOcODiHCdwcCOitrYP8ACgHbWH/rVEdpO/MjRkLY+W9nkHRejbjN3lv8t6x+nnB9cTjdaBj1J9SrawaRcRUL3d3MTmCTkDuicOCp7LZhUqBs+Oo0DDGXPAx9fVehgj0N2diqN9aHChoVjNtYQBth8udPQ1R1We0n/h7DQs48VSa1Tg3wsB8gFqdb7Peq2azDKm2XbsYkHy/qWfNanaLQ9rzAf3WnbdbgxoJy2nmeKzde/wC7/j8kmSLG8gNDh3yzvcDHupJJfW23KbJPF7vCBxifxBeWkGCjUptbJaALo2kDZPlirrV+ygOvPi7THaVDkCR4RwEx0aFTGn8RX3Jxp9lTunOA5/PYOgjzX3q1oy01KnaUZBB8eQbzPwx5Kpr6X7V7o8Ak8XHYeAmMF1LURrBY6ZaZLpL+D8iOkDpCuwYllydN8b+ZOK6pUejqbn2mkx5DjSphziBALspj1V6s/q7pCnWr2pzSbzXhsH6re6COBIK0C9LSLaU/GT+i2X8GiIREWs6EREAREQBERAEREBndd6LzQBYMAe9gJAjfsErk9s0e1xIktJGw4E7JG7lC7w9oIIIkEQRvC5VrdottKt82ZbPlvB4heF7TxShkWVPZ7FOWPczOgLPUp0n0akSHuewAz3DE/wBUnf3le6VrBtOm07XOP9IHxVHpRxYWvacWmR8QeGxTNaXS2yuAgOa5/IG4R6LMpdUrKnwc+01SHahlPusaydsXi7vZ9BwhW+oOjjUttJhxawmqcNgbA9SFXW1155iBJz2STMc1tPk5oXGWm05EMFNp+0c/9q9Lqax0STskaYfefXq7fA075AAP4fZZVtg7wd9Vs9SQ1vWSD0VzrDpDs6lOiMol4+0+Lo/lbHmvKmwhgJ2nDk2R7l3kFjVp9Xj/AKQbPKuC+tRDs6bC47zDmhp6g4/dVtpSr2dFlHJ1QdrU+7lTb7k9FA0FSFe2Od9FrGtduDQbzsegnmmsle/UFQYCpBg7ABdA6Qo8JIgz5oi6JwxE/l++S9W0icVodSdVha3ufUJFKnAIGBc6PDOwDaeIjhvP/gbM2tTp06LRc+ccTLjGTR3pzMn+VR/4mScetPl0v4OwxuSs8vk90N/D2a+7x1oceDfoDyx6rUIi+gxY1jgorsaoqlQREVh0IiIAiIgCIiAIiIAsjrXohwDqlNt5pxc3KN5C1yFUajTxzw6ZHGrOB2/vtMAtc3NpGOeIBiHD1wyCv9YKEOpDIUqEngBA+HopfygUALVSFOIe0XIyDheaI/GvHXBwItMeK5daBng15w53mrwHj93cb7meuUcbsTyXETm8mNgJzMb8vJde0DZRSsNEPwDptFXZ3c2g8fD5Fcx1a0U+vbBSukXnY5ghuJcfwz1XS/lDt/ZUG024Gq4NAGym2P08yvQ1HxVFdyXmc/tekTVtM4lzn3jvzmOAjBXGmKzhaqdBuDadEl7tl7CeBk7D9cqm1VsxfaO0OIDsOTe98AOquHUnWiu2kJguh3U/8qrK0nS8CDdEmzE2SyAht6raXkE5QwRedyksbG29wXhWeXUqLiZIL2kngZ+Kt9Z7bTDyyCWUYpACAJHizn6U+SjaLsPaWdty84mo+60N7xm7hAndmqv/ADb5ISNnoPTTLFZKbGNbUtVZt8tDjdaCSWGocYN0jACeWa2GrdkqNpmpWderVTfeYgDABrQNjQIEfGVl9UdV7j/nAC5sGpkQDm1k7TtdsyGwzv16GjUpbtUlsl593672acadbhERegWBERAEREAREQBERAEREAREQGK1w0WDaLI5ogNqXjGWBFQ+d0+axWmrUPnahnxHADcIPDYF03WB47x/6bCRzcHD2XLbLTdVL6IgmrInMCWvx6EtPQr57Vx/7Wo+P9fYoyLcn/J/oyb9rOdT5ql90ElxH7zaVl9cLX/FW6410NYHMadndvSY+8CeS6JbK7LLZ33DDaDBSZxqGBJ3kYY8XLj1J920NEw6/TaCd8gn3Pmr4Lmuy2D2VF/oqzizUatQmezY7HKXElxA63AOastRrMKVIWh0kUaBqwcZcW3o5zgOSrtaYFEWUY1Kl17gPoi8HS7yAA2lu4K7Y009GunA16jWDcGt7xjhLAOqztt034/x6Zy6OZ0xaaznRUe/vd514wTOJGwGV0/Vuh37MAZe1z3huME3WtYTwkH1VBQogmMYzMCFZav6PNe2CjeIEBoMTAuXySJyxKlkyyybRW5V1Wztej7IKbA3M5uO0uOJJ6qSvGx0CxjWFxcWgC8czG0r2Xu44qMUkqNoREUwEREAREQBERAEREAREQBEXhbXkMMZnAczgozl0xbBmtZTNBz58TzHEeEfFZLQtIWWjXtjhJDXCmydjZx4SYHAN4rW65iGMYNixNNrqrq1mLyG3Lk5gFxALonZJw5r5/I+nUNPsv3KZf5GZ0lWqVH0LOXuuPJtDhve41XEnhByynzUPRliD9IvLsKdAuqvJ2XQ0N6yJ/lVzSs86Rps/wCnRa2f/wA7vu9eEXRXDB85abSWCPqh59M/xK1T2+RWmQ2NqHt7TUm9WeG0mmMSQMRwa2BuN0g4wr75QWVKdmsNGkSHOcQY2l4gcsQvO2UezqspkQygyO8ImRec7rgVa2+1i1WkhkVGUjSFEgggvcy6QD98ux4Sq1Le6O8FJQsEVaYBkM8bjJJJ49PRdK1F0BTp3rVialXYcmjhxWIsIgxUGEi/HFwa6OUldZ0KyKLZwJxhT0EXPPb7I7jSbJyIi940BERAEREAREQBERAEREAREQBRqveqNbsaLx55N+KkqPZcbz/rHDkMB++KrybtR+f09IGV1srd8u+oJ67B5rNaPsp7MxIe8eLbN+PhK1Nrs/aVSHDY9xGGbWm6MPtGf5VA0XQHZ0TtIcPJ5K+dnGTyufi39vyUtWzK6Js5dbarvqRLh9MyADwwBwG5QLBZzfNaJIB7Mf8AcqOdj5e61dOy9nVtB3x/TH5lfGgdHfNWaQQ51pp5/SYxomBtEnNIKUpdPrwIKO41m0Y0VRScfDQJc6YkhtSo49XH1CnagaGDXzGFIFx++6QPJs+YXrrE1r7S90SGw3+YXT/cPRaPQtAU7MSM3Bzyd5xhbcUVLUPwTb+myLErkc5rWftrZ2TCezDySBtF4kT6+a65SZdAG4Qsjq3q+GuL3E3i0E7xOIHliVsFf7OxSjFzkuSUI1uERF6RMIiIAiIgCIiAIiIAiIgCIiA/HCQRvXnUcGM4AYL1ULSc3STEZcZOfoqsr6YuS8AVljpd4uObg72x/qLlVaJIDKR+qKjvJx/VaKzUoLB/2zPM4n1KpqOj3U6Zpvu37rpukmAS6MxtC8jJilFJpcX9fhf2INFZb2lxrOjxtbA2yWkxzyUzW2yBwosHdwutA2BoaduQxxUmnSmswDI1Afwlv5K6tFIG0MJAwaYkb4/IeQUcWHrhLfmSX7/2cSuzK0NHuIdevSxhImZwF0GTmZAHIFa/RLYoUh9hvsEFmElpxBbjs+kSpNNgaABkBA5BehpdN7qXV8iSjR8ULOGXonvOLjJnPdwXqiLaklwSCIi6AiIgCIiAIiIAiIgCIiAIiIAvOtRa4Q4SF6IuNJqmDwcPnB90+4UQ6ObJBLndoXFxJg8AC2IAyHJWFwTMYxE8F8PBvtwwg44QDhHHHHyVU8aa47/gFTZqPz7CRBuuJG6ZVy6mDsxynb5r47AX7+2I6L1UcGD3cXF92D5DcZ4QvpEV6VAIiLoCIiAIiIAiIgCIiAIiIAiIgCIiAIiIAiIgCIiAIiIAiIgCIiAIiIAiIgCIiAIiID//2Q=="/>
          <p:cNvSpPr>
            <a:spLocks noChangeAspect="1" noChangeArrowheads="1"/>
          </p:cNvSpPr>
          <p:nvPr/>
        </p:nvSpPr>
        <p:spPr bwMode="auto">
          <a:xfrm>
            <a:off x="155575" y="-2674938"/>
            <a:ext cx="3724275" cy="55816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 name="Rounded Rectangle 12">
            <a:extLst>
              <a:ext uri="{C183D7F6-B498-43B3-948B-1728B52AA6E4}">
                <adec:decorative xmlns:adec="http://schemas.microsoft.com/office/drawing/2017/decorative" val="1"/>
              </a:ext>
            </a:extLst>
          </p:cNvPr>
          <p:cNvSpPr/>
          <p:nvPr/>
        </p:nvSpPr>
        <p:spPr>
          <a:xfrm>
            <a:off x="2895600" y="-533400"/>
            <a:ext cx="45719" cy="76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616" name="AutoShape 8" descr="https://wallpaperscraft.com/image/sushi_caviar_white_background_78870_3840x2400.jpg"/>
          <p:cNvSpPr>
            <a:spLocks noChangeAspect="1" noChangeArrowheads="1"/>
          </p:cNvSpPr>
          <p:nvPr/>
        </p:nvSpPr>
        <p:spPr bwMode="auto">
          <a:xfrm>
            <a:off x="155575" y="-2674938"/>
            <a:ext cx="8934450" cy="55816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2706"/>
                                        </p:tgtEl>
                                        <p:attrNameLst>
                                          <p:attrName>style.visibility</p:attrName>
                                        </p:attrNameLst>
                                      </p:cBhvr>
                                      <p:to>
                                        <p:strVal val="visible"/>
                                      </p:to>
                                    </p:set>
                                    <p:animEffect transition="in" filter="fade">
                                      <p:cBhvr>
                                        <p:cTn id="7" dur="2000"/>
                                        <p:tgtEl>
                                          <p:spTgt spid="727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a:extLst>
              <a:ext uri="{C183D7F6-B498-43B3-948B-1728B52AA6E4}">
                <adec:decorative xmlns:adec="http://schemas.microsoft.com/office/drawing/2017/decorative" val="1"/>
              </a:ext>
            </a:extLst>
          </p:cNvPr>
          <p:cNvPicPr>
            <a:picLocks noChangeAspect="1" noChangeArrowheads="1"/>
          </p:cNvPicPr>
          <p:nvPr/>
        </p:nvPicPr>
        <p:blipFill>
          <a:blip r:embed="rId3" cstate="print"/>
          <a:srcRect/>
          <a:stretch>
            <a:fillRect/>
          </a:stretch>
        </p:blipFill>
        <p:spPr bwMode="auto">
          <a:xfrm>
            <a:off x="685800" y="685800"/>
            <a:ext cx="3838575" cy="5581651"/>
          </a:xfrm>
          <a:prstGeom prst="rect">
            <a:avLst/>
          </a:prstGeom>
          <a:noFill/>
        </p:spPr>
      </p:pic>
      <p:sp>
        <p:nvSpPr>
          <p:cNvPr id="2" name="Title 1"/>
          <p:cNvSpPr>
            <a:spLocks noGrp="1"/>
          </p:cNvSpPr>
          <p:nvPr>
            <p:ph type="title"/>
          </p:nvPr>
        </p:nvSpPr>
        <p:spPr>
          <a:xfrm>
            <a:off x="4191000" y="1066800"/>
            <a:ext cx="4267200" cy="4267200"/>
          </a:xfrm>
        </p:spPr>
        <p:txBody>
          <a:bodyPr>
            <a:noAutofit/>
          </a:bodyPr>
          <a:lstStyle/>
          <a:p>
            <a:pPr algn="ctr"/>
            <a:r>
              <a:rPr lang="en-US" sz="6000" b="1" dirty="0">
                <a:effectLst>
                  <a:outerShdw blurRad="38100" dist="38100" dir="2700000" algn="tl">
                    <a:srgbClr val="000000">
                      <a:alpha val="43137"/>
                    </a:srgbClr>
                  </a:outerShdw>
                </a:effectLst>
              </a:rPr>
              <a:t>Which taste was your favorite?</a:t>
            </a:r>
          </a:p>
        </p:txBody>
      </p:sp>
      <p:sp>
        <p:nvSpPr>
          <p:cNvPr id="57346" name="AutoShape 2" descr="https://s-media-cache-ak0.pinimg.com/736x/93/9c/67/939c67759da858f1ca523efcabcc4ecd.jpg"/>
          <p:cNvSpPr>
            <a:spLocks noChangeAspect="1" noChangeArrowheads="1"/>
          </p:cNvSpPr>
          <p:nvPr/>
        </p:nvSpPr>
        <p:spPr bwMode="auto">
          <a:xfrm>
            <a:off x="155575" y="-1279525"/>
            <a:ext cx="5238750" cy="2676525"/>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1446" name="AutoShape 6" descr="https://illuminations.nctm.org/uploadedImages/Content/Lessons/Images/preK-2/431-1fish.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66568" name="AutoShape 8" descr="data:image/jpeg;base64,/9j/4AAQSkZJRgABAQAAAQABAAD/2wCEAAkGBxMTEhUTExMVFRUVFxsYFxYYGBgXGBcZHxgYGRcdGhgYHSggHRolGx4XIjEhJSkrLi4uGCAzODMtNygtLisBCgoKDg0OGxAQGi0lICUtNS0tLS8tLS0vMC0vNS0tLi0tLS0tLS0tLS01LS0tLS0tLS0tLi0tLS0tNS0tLS0tLf/AABEIARMAtwMBIgACEQEDEQH/xAAbAAEAAwEBAQEAAAAAAAAAAAAABAUGBwMCAf/EAEQQAAEDAQQHBgEKBAUEAwAAAAEAAhEDBBIhMQUGQVFhcYETIjKRobHBByNCUmJyktHh8BSCorIkM3PC8VNjo7MVQ4P/xAAaAQEAAwEBAQAAAAAAAAAAAAAAAgMEAQUG/8QAMBEAAgIBAwIDBwQCAwAAAAAAAAECEQMEITESQVFh8AUTIoGRwdFxobHhMvEUI0L/2gAMAwEAAhEDEQA/AO4oiIAiIgCIq+w6Yp1atSiLwqUj3muABjeIOIy8wouSTSfcWWCIo2kbT2dNz92XMmB6pOShFyfCBJRZuwafdMVMQTnkR5ZhaIPETIiJnZG+VRp9Vjzq4M4nZ9Is5V1rYKkBhLJi9ME8QN3VaCjVDmhzTIIkFSxanFlbUJXQTTPtERXnQiIgCIiAIiIAiIgCIiAIiIAsLrHpZzbSTTe4XCBtAkZiDs9Ctnbb/Zu7PxwbvPYuU63aTa+oKrMDUY0vbta/FhB/CD1leZ7Sm1BRi6d+vsVZZUjdaQ1rotoX2vl72G6G43XRheGzE+ixdht7mVRXa7vQcTiTOczn1Wb0NaWvL4O4x5zCnPdByy94Xi6zVZcmVXt08UUvI2zq+r2m22lpwhzIvRljkQvLWutFIN+s70GPvCz2oJuOJJADgZ3QAD7yqvXTT3z7hRIdkJOQgQQ3fjOPFeo9TLJo9+Xt/Zd1/DbPftQCV6v1kuUjQkG9gD9VpzHGfzWUsGl3PPfz3jaNv5qA62tqVg0GTjPQErzceOcW6dbVt5lXX4GpZUnEcPitlqjbBdNLGZLhywn81zDQxeajnOc6I7rJ7p6cAttqpXa2vL3NaLpiTAnARjtxKhpW9PqopPnZ/ozsHubxEUS1aSpUyQ54BAJjpOeUr6yU4wVydGklosTZtaK5JPdLc8RlwEELSaN0wyrAJDX5XZwJ+ydvusuHXYcr6U9/M4mmWSIi2HQiIgCIiAIiIAiIgC4p8pVhfRr1XhsMc6QQQcSLx5Yk4Lta5prqG2inaIxBaXCNt0AtI8vVYddBSir7Mryq0ct0NbadAtdUJ8JkjGCYOIGOxaWx2rtWtLQe+ZA2xJj4eSwFpAvXXOgH6WJjoM1oNTKlXtWB5hrw8tncGFmG4SW/hPXzdXpYy+Pv64M7iau1W4OYKbT3AM/rkHPl4sOPBVD6gOPBfAnsxwBaeYwUYjPkVDGkiLZJpOiCNij2ag2nUr1BkDcbjkSA5434YDqv1johfJutpvOUuDjiTLnOAOfPZuVsXudRJ0Tb/nNgF8Y7yfF0iFqRUxgZD1XMaNSa9IGbl4Ogc/8AgLo9ocGNjPed/wCix6/Bc0T4NMNcXMa2m1outYG3jJdIAE7uiyWmNIVDUm8Y2cePEqL/ABMmZX74mlu+I6HPylQnKc663dceQlJs0dgqtdTa4DMDzyhSw6FTaDddmkc2kepAP74q4YJzyWNrcknsa7Vd/wAxBwDXGOUA+5KuVibc5zrDDAe7V78bRBdPId3yXvqrpO4RSce6cp+iTu4L38HtGGJ48M+6W/m+32stUuxr0RF7RMIvy8JjbuX6gCIiAIiICv09aCyhUIMOIut5nAeWfRYhrongI/fktxpui11F17C73hzGXnl1WErGC7p7T8Vg1KfXb4r839iuXJyXT1mpiuWz3W1CwmcoJbJPDbyVvq01rqNKtGPZtYOAb3Xf+QP9F76x6qPq1alWm9ovi9cIOLwO9iMr0A8ymhqYZZKA30w78XfPusOZr3a33/2Uy2RJNn77iD3XweT8nHkRd6gqM6hg4bvzCkGtAXg6p4yN3xCpjZWePZCOSqdPWgXRSHiEPI5ZD8JcegVuawjkshWo1LxqPcAXGSMzy5Rgr8CuVvsSgj01Wc59roNGPzjSfutN53oD5LpGl3wDuWe1H0U2lTdXOL3yGH6tMROG8uBx3AcVY6WtMtgKvUyWTNt2JSZGs9eR1+CmUKvoqyytkNG0k/D9VNaIEblnyRXBAtKFruOfViQS1xG3xAGOpV7242LMPwYJ+k70GLv9qj2zS0N7MYudmdww/fmszx29iSZtrHrY+lDKbWFgMmQSXb4IOA6LwFYXpEDasrZq2QCvK9X5ucYHpx5fmmshLJjSb4+5KM2dO0LpEV6d4Zg3XfeABMcMVLr12sEuP68lmvk9rsNBzWySHXnmO7LsIB2kBonmFM0tWmoBsb77f39lfRQ1Mlpoze7aNF7We9hqE1JOJM9OHJWyp9GYvHAE/krhT0Tbg2/E5EIiLYSCIiAptYrU3sywOEyLwnEDPFYu3nHgR65fkpjGXa9ob9s/3OPxUK3+H7uPTI/vgvIyZXO216RU3ZHaMQsjRBFJjHAgsBpwfsONP/ar+jbwXLHjSJNstVI5B5ezhF1rxyyMfe3qqUeqO3bcrkrRPBwPBeY8LuMD1n4FGHCZwX1dFwniOviwVceStFfaKkNVMRfqNbMSQPMxKuLTT2qLoGytqWjvjBoLo3kRHT8ldBpRbJo2bGtYAxogNENHAYbVntI1ocQrypXkmc1ldJvl6owwt7nO5NZUMsj6vxKsbI28RKqSO/BwwA5EAfFXtlZF3KT+wo5tkRZ8aelgD47kBoO45kRnjiVmalsvOa4HYJV1rNWL6rKDf/rbfful2DRzDWk/zqsqWYTPT9EwY6gnLk6Wejal57ANxPqAtddDh2d9tO93b7vC2cCTwAWR1ZpfPY5XSfVqtdYLTdbK5KKujq2On2XTFispoWSk8OdUcGtDCHGTm97hhs57hAwjWirefzP6u+K5n8n9I165rvxZSaQ3dfMxHJpPmFvqFaSXn97T6x6q7UZ3JKLVUW9Vo12i6cNJ3lTlU6vWi80gnGZhWy9XSNPCmi2PAREWk6EREBhtPs7O1vJwDwDwxAHuFBqU5eCOMjfgtDrnZCQ2oBg0EOO7HD3KyVhtZh0/QBx4RgvFm3HPKDW3JS9mYm3aMtFCuexJqUy4kNGbRJIEEyYG0KFpfQb/AJu00GO7ftXmqHdyQ7FvjIAa1ssMZ3pWxLj25jK67+1w+C8dJVO4BOMT8PzUJ5ZQexX1UZ8YYeSlMYOyP3vgqyziTd3T6mVbs/yXffaPQqtbMiiutTJGCpNC2+bbTDPD3wTv7jj5SArDWSjUdTDWZHxbCRu5beMedNoFlysHbj6ER7FX4kvdtsmuDaPqbFRdjfqgbyrl5xkLw7AAPdHha53XIepChjdMiuSJSh7iQcL0jqZCvrM0XhJgYe2Pos9ogSMv3sV5pCkewrXcXXSOhIa4+RKoz/5dJHuZfV7STqtve4iRWLjEeENHc6Bou+SvdI2eHxvVHqXbBStBpPAHaeF32hkDwOMcY3rQ6SqzVxyn9lacu0tl2JyP3QlOKwj6rl96wsc/uDaPJSbA2KpjJrHGePdEDzXqyjJLiqG2tzh76EDqVKnSYYDRGAjHaTvJK00gAcgfMSfUlUNnGcbBhzOA9VYaWq5hvLoMFn3bYTJtHSBYWuacZwWv0Np6labwZIc3EtdExvEHJc6p4tvTjl6LW6jaKuB1Y/SF1o4T3j5geRV3s7LOOo91DdPd/knjk7o1iIi+kNAREQGN17slYtvBxNPKBs7pz67eIWUbRuM7PhBPEz8D6Lp2nbN2lCozHKcN7SHD1C53VowMMxnxH6fmvJz4ljytrvv+Sma3sr7FLnNO9sdTI9yVW6aaQ5xxwEBWjAGvcDke95kn+68oOk7Q18CRfjFu/MSJzmCcMljz9Vp9imSKKyMIzU9n+S7/AFR/avgsu4EGPUfvcvapSizu3doPVp/JIO7OIrrTVF3FVlDRNS72wi4ZjESQCQcOYKsLbZSWxtKjaEtLgHWd523mb8++ORz896shaj8JJFtQYSMYxwz8l6W2hds7vtOa2eGLj6gL7a2IEZHFTdNUvm6TNpvVD53W/wBrj1Ubp2dRRaJs2UjAbFc25t1hbmXxPAAz7x5LzsVnw9SVV61aVFM3Se84S0DHDLoPeCs7TyZNiNWZvTdm74jxThGcq7/jCyk11Rr6tSBAa0jMkC87EbM+OSk6PbTfZmVLje0hwc+BemTOOf6LzsNIue4nHCByz+K2N7JPsdvsaHQ7SWPJEOutBE5SSc/5VKaIIGzaeq9qENpj7XsMB6l3kootgBJIwOcZ9FTKkrYZaWBrSWxsJc7m2XewHmoelapm6Myp2i7sPLRAgNA244uJ6NA6r4q2cF0/uVS2lC2HweejrOA1gcYk95x2Sc43R7Lp9gs7adNrGmWgYHftnrmsTojVt9bvPJYwRjtd90buPut3SphrQ0CA0AAbgMAtvsjBKLnlca6uL5r8F2JNH2iIvbLQiIgCw+mrGaL3ACWnvNHCcR0x8uK3C8LXZmPHfAwxB3cZVGfD7xeaIyVnJLcWh7YO9pG3HFvs9ZvT7JcSeA5Yb+clTdL04cQdhMTvCqa9R1Vl12ON0cZwE79y8vG7VmeydoK0dpSFN3iaCGHeGgYHiBlwb527KU2Yg/RqN9Wv/JZfQ9LsnMaHTdcMd/exw3QYWtD/APD1Y2VKftVWeksjrh2crcobVWDYmSTg1ozcfgMpKylrLqGkGOc68Xhk7Lof3COmLuoV7RtF61VHHJkMbwwk+s+arflBZTZbaLgM6VF7jOLjedn/ACtaFo06rJ0vuiUEbCzt89ysNN0ZrOAM9mG0hzAAcfxXvNfOg6YNVmMi8HTvaBe/tC86doL3Fx2uLjzJk+6y5JVFv163OdiRbKXZU273NvHzIHt6rnetNnNSs5zcS0NkbYugmN66DrVXm7H1W5iNkn1JWADyLVVxn5x2P8xgdBh0UtKqm2ux3jgkap2oR2RM3y4tHFoZe8w5v4StHTpRIaJdhd47I9vJV9moU+0a9rYdBkjLvEE4ZXjGJzwWj0FRlzqkeESOZwZ8T0V03vaIvdn1pR1wXAZDW3Rxjb1MnqqikxxIByH7/PzVhpTOFZaCsQJBdiAJI4DADqfYrNlfY5VuiforR9R1MMp0y4k3tzRMeJ2wQBhmemGv0HoBtEXqkVKpMl2wcGjcFH0Nplgu0nNIJMBwxBLjhPUrRL09FiwTipJ9TX7P9Pv9DRCKCIi9MsCIiAIiIAvmoQAScox5L6XjbKN9jm7x67PVcfAOGa0VW1Kz3U23GOcSAZw/LfGxR6FAGk1zQ0uGLxmRJJY7kRHKFo9LWCkK1wgCdkkGdmfVUWmLD/D1mGm53hAkxiMfMRhHBfOyk6rh2ZGj4pWOmXCpBkYxOE5+6k0Kh7GvuNWn7VF7Uy1zZAAP0gMuBA9/1XxWpEWWp/rM/tqKOJ3PfwIrkqbJoM/xFSoXDs3QYGZOAIPDPHioHyhtY7snlovB12RmWgYA8Bu4rTaNqdwzsHtiViNe7beq06bcg0uneSY9IPmVdg6p515E422b3VA3rMKmV2zvAwiCPmxhyUjQ9AB0E944gfZBAJ8yB/wvLUpgbYCZEXQJ2f5ri70Ys/q7pYuNuthwYGMZSG4G9A5xdceJK5lx9V+C/NE+xZaSt5q1S7ZmOuPx9FjtK0hTtIAyc0Hnu9CFfU5y2jPyUHT9IufZ8MRfHGCWR0wd6qOD4Z/qVJ7kzQuLnc/gtrRqMoUSX4R84/eScKbY33boje5Z7QFhhxJEgAOdx2Nb1OHKVP0kH2ioyiwFxc43gM3Hs6jv7o5RwVspbnUVuj7Y+1V2wbtOSTdzLRMy7fsw2710HRFlc5pIGLzhwa3AdJlVdm1TNka0uLTVqd0NaDDBhhO0kluz6K6JYLIKTGtGwATyCjj00suVxe1c/Pj50WY4PuR9HaIZS70S/wCsdnJWKIvbxYoY49MFSLkqCIisOhERAEREAREQGI1u0fcqirdwxu8SRiDu4LK6eayrQa+MWEjiNsdFrvlDtNUBrWkhhE4DMgmcc8BHmua6TruFJ10454b+I2/qvC1MUskoozTlTo97LUgAxhtG8bfT2VtbKMWR3+s2ejHqBY6lN9lpvA8QxOcODiHCdwcCOitrYP8ACgHbWH/rVEdpO/MjRkLY+W9nkHRejbjN3lv8t6x+nnB9cTjdaBj1J9SrawaRcRUL3d3MTmCTkDuicOCp7LZhUqBs+Oo0DDGXPAx9fVehgj0N2diqN9aHChoVjNtYQBth8udPQ1R1We0n/h7DQs48VSa1Tg3wsB8gFqdb7Peq2azDKm2XbsYkHy/qWfNanaLQ9rzAf3WnbdbgxoJy2nmeKzde/wC7/j8kmSLG8gNDh3yzvcDHupJJfW23KbJPF7vCBxifxBeWkGCjUptbJaALo2kDZPlirrV+ygOvPi7THaVDkCR4RwEx0aFTGn8RX3Jxp9lTunOA5/PYOgjzX3q1oy01KnaUZBB8eQbzPwx5Kpr6X7V7o8Ak8XHYeAmMF1LURrBY6ZaZLpL+D8iOkDpCuwYllydN8b+ZOK6pUejqbn2mkx5DjSphziBALspj1V6s/q7pCnWr2pzSbzXhsH6re6COBIK0C9LSLaU/GT+i2X8GiIREWs6EREAREQBERAEREBndd6LzQBYMAe9gJAjfsErk9s0e1xIktJGw4E7JG7lC7w9oIIIkEQRvC5VrdottKt82ZbPlvB4heF7TxShkWVPZ7FOWPczOgLPUp0n0akSHuewAz3DE/wBUnf3le6VrBtOm07XOP9IHxVHpRxYWvacWmR8QeGxTNaXS2yuAgOa5/IG4R6LMpdUrKnwc+01SHahlPusaydsXi7vZ9BwhW+oOjjUttJhxawmqcNgbA9SFXW1155iBJz2STMc1tPk5oXGWm05EMFNp+0c/9q9Lqax0STskaYfefXq7fA075AAP4fZZVtg7wd9Vs9SQ1vWSD0VzrDpDs6lOiMol4+0+Lo/lbHmvKmwhgJ2nDk2R7l3kFjVp9Xj/AKQbPKuC+tRDs6bC47zDmhp6g4/dVtpSr2dFlHJ1QdrU+7lTb7k9FA0FSFe2Od9FrGtduDQbzsegnmmsle/UFQYCpBg7ABdA6Qo8JIgz5oi6JwxE/l++S9W0icVodSdVha3ufUJFKnAIGBc6PDOwDaeIjhvP/gbM2tTp06LRc+ccTLjGTR3pzMn+VR/4mScetPl0v4OwxuSs8vk90N/D2a+7x1oceDfoDyx6rUIi+gxY1jgorsaoqlQREVh0IiIAiIgCIiAIiIAsjrXohwDqlNt5pxc3KN5C1yFUajTxzw6ZHGrOB2/vtMAtc3NpGOeIBiHD1wyCv9YKEOpDIUqEngBA+HopfygUALVSFOIe0XIyDheaI/GvHXBwItMeK5daBng15w53mrwHj93cb7meuUcbsTyXETm8mNgJzMb8vJde0DZRSsNEPwDptFXZ3c2g8fD5Fcx1a0U+vbBSukXnY5ghuJcfwz1XS/lDt/ZUG024Gq4NAGym2P08yvQ1HxVFdyXmc/tekTVtM4lzn3jvzmOAjBXGmKzhaqdBuDadEl7tl7CeBk7D9cqm1VsxfaO0OIDsOTe98AOquHUnWiu2kJguh3U/8qrK0nS8CDdEmzE2SyAht6raXkE5QwRedyksbG29wXhWeXUqLiZIL2kngZ+Kt9Z7bTDyyCWUYpACAJHizn6U+SjaLsPaWdty84mo+60N7xm7hAndmqv/ADb5ISNnoPTTLFZKbGNbUtVZt8tDjdaCSWGocYN0jACeWa2GrdkqNpmpWderVTfeYgDABrQNjQIEfGVl9UdV7j/nAC5sGpkQDm1k7TtdsyGwzv16GjUpbtUlsl593672acadbhERegWBERAEREAREQBERAEREAREQGK1w0WDaLI5ogNqXjGWBFQ+d0+axWmrUPnahnxHADcIPDYF03WB47x/6bCRzcHD2XLbLTdVL6IgmrInMCWvx6EtPQr57Vx/7Wo+P9fYoyLcn/J/oyb9rOdT5ql90ElxH7zaVl9cLX/FW6410NYHMadndvSY+8CeS6JbK7LLZ33DDaDBSZxqGBJ3kYY8XLj1J920NEw6/TaCd8gn3Pmr4Lmuy2D2VF/oqzizUatQmezY7HKXElxA63AOastRrMKVIWh0kUaBqwcZcW3o5zgOSrtaYFEWUY1Kl17gPoi8HS7yAA2lu4K7Y009GunA16jWDcGt7xjhLAOqztt034/x6Zy6OZ0xaaznRUe/vd514wTOJGwGV0/Vuh37MAZe1z3huME3WtYTwkH1VBQogmMYzMCFZav6PNe2CjeIEBoMTAuXySJyxKlkyyybRW5V1Wztej7IKbA3M5uO0uOJJ6qSvGx0CxjWFxcWgC8czG0r2Xu44qMUkqNoREUwEREAREQBERAEREAREQBEXhbXkMMZnAczgozl0xbBmtZTNBz58TzHEeEfFZLQtIWWjXtjhJDXCmydjZx4SYHAN4rW65iGMYNixNNrqrq1mLyG3Lk5gFxALonZJw5r5/I+nUNPsv3KZf5GZ0lWqVH0LOXuuPJtDhve41XEnhByynzUPRliD9IvLsKdAuqvJ2XQ0N6yJ/lVzSs86Rps/wCnRa2f/wA7vu9eEXRXDB85abSWCPqh59M/xK1T2+RWmQ2NqHt7TUm9WeG0mmMSQMRwa2BuN0g4wr75QWVKdmsNGkSHOcQY2l4gcsQvO2UezqspkQygyO8ImRec7rgVa2+1i1WkhkVGUjSFEgggvcy6QD98ux4Sq1Le6O8FJQsEVaYBkM8bjJJJ49PRdK1F0BTp3rVialXYcmjhxWIsIgxUGEi/HFwa6OUldZ0KyKLZwJxhT0EXPPb7I7jSbJyIi940BERAEREAREQBERAEREAREQBRqveqNbsaLx55N+KkqPZcbz/rHDkMB++KrybtR+f09IGV1srd8u+oJ67B5rNaPsp7MxIe8eLbN+PhK1Nrs/aVSHDY9xGGbWm6MPtGf5VA0XQHZ0TtIcPJ5K+dnGTyufi39vyUtWzK6Js5dbarvqRLh9MyADwwBwG5QLBZzfNaJIB7Mf8AcqOdj5e61dOy9nVtB3x/TH5lfGgdHfNWaQQ51pp5/SYxomBtEnNIKUpdPrwIKO41m0Y0VRScfDQJc6YkhtSo49XH1CnagaGDXzGFIFx++6QPJs+YXrrE1r7S90SGw3+YXT/cPRaPQtAU7MSM3Bzyd5xhbcUVLUPwTb+myLErkc5rWftrZ2TCezDySBtF4kT6+a65SZdAG4Qsjq3q+GuL3E3i0E7xOIHliVsFf7OxSjFzkuSUI1uERF6RMIiIAiIgCIiAIiIAiIgCIiA/HCQRvXnUcGM4AYL1ULSc3STEZcZOfoqsr6YuS8AVljpd4uObg72x/qLlVaJIDKR+qKjvJx/VaKzUoLB/2zPM4n1KpqOj3U6Zpvu37rpukmAS6MxtC8jJilFJpcX9fhf2INFZb2lxrOjxtbA2yWkxzyUzW2yBwosHdwutA2BoaduQxxUmnSmswDI1Afwlv5K6tFIG0MJAwaYkb4/IeQUcWHrhLfmSX7/2cSuzK0NHuIdevSxhImZwF0GTmZAHIFa/RLYoUh9hvsEFmElpxBbjs+kSpNNgaABkBA5BehpdN7qXV8iSjR8ULOGXonvOLjJnPdwXqiLaklwSCIi6AiIgCIiAIiIAiIgCIiAIiIAvOtRa4Q4SF6IuNJqmDwcPnB90+4UQ6ObJBLndoXFxJg8AC2IAyHJWFwTMYxE8F8PBvtwwg44QDhHHHHyVU8aa47/gFTZqPz7CRBuuJG6ZVy6mDsxynb5r47AX7+2I6L1UcGD3cXF92D5DcZ4QvpEV6VAIiLoCIiAIiIAiIgCIiAIiIAiIgCIiAIiIAiIgCIiAIiIAiIgCIiAIiIAiIgCIiAIiID//2Q=="/>
          <p:cNvSpPr>
            <a:spLocks noChangeAspect="1" noChangeArrowheads="1"/>
          </p:cNvSpPr>
          <p:nvPr/>
        </p:nvSpPr>
        <p:spPr bwMode="auto">
          <a:xfrm>
            <a:off x="155575" y="-2674938"/>
            <a:ext cx="3724275" cy="55816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3" name="Rounded Rectangle 12">
            <a:extLst>
              <a:ext uri="{C183D7F6-B498-43B3-948B-1728B52AA6E4}">
                <adec:decorative xmlns:adec="http://schemas.microsoft.com/office/drawing/2017/decorative" val="1"/>
              </a:ext>
            </a:extLst>
          </p:cNvPr>
          <p:cNvSpPr/>
          <p:nvPr/>
        </p:nvSpPr>
        <p:spPr>
          <a:xfrm>
            <a:off x="2895600" y="-533400"/>
            <a:ext cx="45719" cy="762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616" name="AutoShape 8" descr="https://wallpaperscraft.com/image/sushi_caviar_white_background_78870_3840x2400.jpg"/>
          <p:cNvSpPr>
            <a:spLocks noChangeAspect="1" noChangeArrowheads="1"/>
          </p:cNvSpPr>
          <p:nvPr/>
        </p:nvSpPr>
        <p:spPr bwMode="auto">
          <a:xfrm>
            <a:off x="155575" y="-2674938"/>
            <a:ext cx="8934450" cy="558165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Tree>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0658"/>
                                        </p:tgtEl>
                                        <p:attrNameLst>
                                          <p:attrName>style.visibility</p:attrName>
                                        </p:attrNameLst>
                                      </p:cBhvr>
                                      <p:to>
                                        <p:strVal val="visible"/>
                                      </p:to>
                                    </p:set>
                                    <p:anim calcmode="lin" valueType="num">
                                      <p:cBhvr additive="base">
                                        <p:cTn id="7" dur="500" fill="hold"/>
                                        <p:tgtEl>
                                          <p:spTgt spid="70658"/>
                                        </p:tgtEl>
                                        <p:attrNameLst>
                                          <p:attrName>ppt_x</p:attrName>
                                        </p:attrNameLst>
                                      </p:cBhvr>
                                      <p:tavLst>
                                        <p:tav tm="0">
                                          <p:val>
                                            <p:strVal val="#ppt_x"/>
                                          </p:val>
                                        </p:tav>
                                        <p:tav tm="100000">
                                          <p:val>
                                            <p:strVal val="#ppt_x"/>
                                          </p:val>
                                        </p:tav>
                                      </p:tavLst>
                                    </p:anim>
                                    <p:anim calcmode="lin" valueType="num">
                                      <p:cBhvr additive="base">
                                        <p:cTn id="8" dur="500" fill="hold"/>
                                        <p:tgtEl>
                                          <p:spTgt spid="706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3676F7F8BB48C4FA6B00DB0283368C3" ma:contentTypeVersion="11" ma:contentTypeDescription="Create a new document." ma:contentTypeScope="" ma:versionID="f1ecb1f4f8e9e98b2c53e880fce6b8bb">
  <xsd:schema xmlns:xsd="http://www.w3.org/2001/XMLSchema" xmlns:xs="http://www.w3.org/2001/XMLSchema" xmlns:p="http://schemas.microsoft.com/office/2006/metadata/properties" xmlns:ns3="1dfed54e-e4ab-4d91-ae2c-305db1d1adb8" xmlns:ns4="13e737aa-2ac2-4a91-aefc-eae8f97675d6" targetNamespace="http://schemas.microsoft.com/office/2006/metadata/properties" ma:root="true" ma:fieldsID="247aa77c77617e982b3a34d3fbc0a941" ns3:_="" ns4:_="">
    <xsd:import namespace="1dfed54e-e4ab-4d91-ae2c-305db1d1adb8"/>
    <xsd:import namespace="13e737aa-2ac2-4a91-aefc-eae8f97675d6"/>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dfed54e-e4ab-4d91-ae2c-305db1d1ad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3e737aa-2ac2-4a91-aefc-eae8f97675d6"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F5FF5DE4-7B23-44B7-BA30-D388AC46405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dfed54e-e4ab-4d91-ae2c-305db1d1adb8"/>
    <ds:schemaRef ds:uri="13e737aa-2ac2-4a91-aefc-eae8f97675d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1FFE10A-52AF-4C6F-A08A-791604B0B193}">
  <ds:schemaRefs>
    <ds:schemaRef ds:uri="http://schemas.microsoft.com/sharepoint/v3/contenttype/forms"/>
  </ds:schemaRefs>
</ds:datastoreItem>
</file>

<file path=customXml/itemProps3.xml><?xml version="1.0" encoding="utf-8"?>
<ds:datastoreItem xmlns:ds="http://schemas.openxmlformats.org/officeDocument/2006/customXml" ds:itemID="{DC6E18F3-7C45-4300-A159-5187762F52B3}">
  <ds:schemaRefs>
    <ds:schemaRef ds:uri="13e737aa-2ac2-4a91-aefc-eae8f97675d6"/>
    <ds:schemaRef ds:uri="http://purl.org/dc/elements/1.1/"/>
    <ds:schemaRef ds:uri="http://schemas.microsoft.com/office/2006/metadata/properties"/>
    <ds:schemaRef ds:uri="http://schemas.microsoft.com/office/2006/documentManagement/types"/>
    <ds:schemaRef ds:uri="1dfed54e-e4ab-4d91-ae2c-305db1d1adb8"/>
    <ds:schemaRef ds:uri="http://purl.org/dc/terms/"/>
    <ds:schemaRef ds:uri="http://schemas.openxmlformats.org/package/2006/metadata/core-properties"/>
    <ds:schemaRef ds:uri="http://purl.org/dc/dcmitype/"/>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1668</TotalTime>
  <Words>706</Words>
  <Application>Microsoft Office PowerPoint</Application>
  <PresentationFormat>On-screen Show (4:3)</PresentationFormat>
  <Paragraphs>58</Paragraphs>
  <Slides>12</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Calibri</vt:lpstr>
      <vt:lpstr>Century Gothic</vt:lpstr>
      <vt:lpstr>Wingdings 2</vt:lpstr>
      <vt:lpstr>Austin</vt:lpstr>
      <vt:lpstr>Discovering the 5 Tastes</vt:lpstr>
      <vt:lpstr>Why does food taste so good?</vt:lpstr>
      <vt:lpstr>Did you know?</vt:lpstr>
      <vt:lpstr>Raise your hand if you can name  1 of the 5 taste sensations!</vt:lpstr>
      <vt:lpstr>The 5 Taste Sensations</vt:lpstr>
      <vt:lpstr>The “Sweet” Taste</vt:lpstr>
      <vt:lpstr>The “Salty” Taste</vt:lpstr>
      <vt:lpstr>The “Sour” Taste</vt:lpstr>
      <vt:lpstr>The “Bitter” Taste</vt:lpstr>
      <vt:lpstr>The “Umami” Taste</vt:lpstr>
      <vt:lpstr>Let’s Taste!</vt:lpstr>
      <vt:lpstr>Which taste was your favorite?</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Lord, Brittany</dc:creator>
  <cp:lastModifiedBy>Mockler, Kathryn</cp:lastModifiedBy>
  <cp:revision>213</cp:revision>
  <dcterms:created xsi:type="dcterms:W3CDTF">2015-07-13T12:17:28Z</dcterms:created>
  <dcterms:modified xsi:type="dcterms:W3CDTF">2021-02-22T14:08:42Z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UseProject">
    <vt:lpwstr>1</vt:lpwstr>
  </property>
  <property fmtid="{D5CDD505-2E9C-101B-9397-08002B2CF9AE}" pid="3" name="ArticulateProjectFull">
    <vt:lpwstr>C:\Users\lordb\Desktop\5 Tastes.ppta</vt:lpwstr>
  </property>
  <property fmtid="{D5CDD505-2E9C-101B-9397-08002B2CF9AE}" pid="4" name="ArticulateGUID">
    <vt:lpwstr>76F6A6CA-39E9-4F1A-B67D-8173E47CAA02</vt:lpwstr>
  </property>
  <property fmtid="{D5CDD505-2E9C-101B-9397-08002B2CF9AE}" pid="5" name="ArticulatePath">
    <vt:lpwstr>5 Tastes</vt:lpwstr>
  </property>
  <property fmtid="{D5CDD505-2E9C-101B-9397-08002B2CF9AE}" pid="6" name="ContentTypeId">
    <vt:lpwstr>0x01010033676F7F8BB48C4FA6B00DB0283368C3</vt:lpwstr>
  </property>
</Properties>
</file>