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0"/>
  </p:notesMasterIdLst>
  <p:sldIdLst>
    <p:sldId id="256" r:id="rId5"/>
    <p:sldId id="261" r:id="rId6"/>
    <p:sldId id="259" r:id="rId7"/>
    <p:sldId id="262" r:id="rId8"/>
    <p:sldId id="264" r:id="rId9"/>
    <p:sldId id="263" r:id="rId10"/>
    <p:sldId id="266" r:id="rId11"/>
    <p:sldId id="267" r:id="rId12"/>
    <p:sldId id="268" r:id="rId13"/>
    <p:sldId id="271" r:id="rId14"/>
    <p:sldId id="272" r:id="rId15"/>
    <p:sldId id="274" r:id="rId16"/>
    <p:sldId id="273" r:id="rId17"/>
    <p:sldId id="270" r:id="rId18"/>
    <p:sldId id="275" r:id="rId19"/>
    <p:sldId id="276" r:id="rId20"/>
    <p:sldId id="279" r:id="rId21"/>
    <p:sldId id="280" r:id="rId22"/>
    <p:sldId id="278" r:id="rId23"/>
    <p:sldId id="281" r:id="rId24"/>
    <p:sldId id="277" r:id="rId25"/>
    <p:sldId id="282" r:id="rId26"/>
    <p:sldId id="283" r:id="rId27"/>
    <p:sldId id="316" r:id="rId28"/>
    <p:sldId id="315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1A0CF5-1CC9-40C6-B9B1-6CD0F576DE29}" v="22" dt="2021-10-25T18:45:23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5" autoAdjust="0"/>
    <p:restoredTop sz="86432" autoAdjust="0"/>
  </p:normalViewPr>
  <p:slideViewPr>
    <p:cSldViewPr>
      <p:cViewPr varScale="1">
        <p:scale>
          <a:sx n="98" d="100"/>
          <a:sy n="98" d="100"/>
        </p:scale>
        <p:origin x="15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E41C3D-7BDE-47AD-8AD8-1F40504E41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2AD31-C27E-4188-BE08-7A855A0F664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9B2C88D-6FDA-4408-8182-344C3F3E522D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B7FA5A2-1564-419F-91B0-F86364C0BB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26DFB7C-EA1C-44DB-B74D-4A637C20E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66937-3603-4379-9094-E21BF4A19C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6F0F2-03D6-4A33-AB75-F4CF90122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61B628-FDA7-4A3A-938B-C7F10683B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5956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696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462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88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897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42E3E7ED-7489-4832-9062-3664855084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42ED7BD1-9A38-4130-AB95-38372BD720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9CBE9141-EE6A-4194-B3D6-1BF97445F3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44A42C-8A69-430B-B0E7-6CC78EA1393D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336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9681B6ED-CBB3-4E77-ABD6-7FA30736BF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FD55FA3-1730-476D-87D5-7A5240E111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40282B26-F397-41F5-A10B-9F385AB428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C4EB28-896B-41C5-BD57-7050EC3868F1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710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3C79CF21-2F61-4E0D-A45D-01C384D4B6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593FD5DD-B78E-4813-B924-350036F7D9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FD46C508-A6C2-457A-AAA6-A9B253A9FE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113242-D2C3-4381-AE67-89A55207C84E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34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62C9A6BF-7CBD-4912-B725-4B0635848E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C04E5FD0-A304-4B48-AECC-DCC620CCC4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E5B6AA54-6A53-491E-9839-4ACA5389FC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8B3B4B-F88B-4357-814D-A7B659B45ACA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294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DDCE8684-73EF-49C4-82CF-9EF4C3B3FD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DE266F4A-59EA-444C-8577-68A99E1A02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8ECCBDC1-D0C9-4797-8061-22A1E438FE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CACC5F-7500-4F17-AC32-D62D357F7F76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9665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B4F5FC35-2360-44AD-B049-35E718BC0D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16056FE5-CC7D-41A9-9184-1C55D8D1DE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7B114042-6244-4FEF-86F5-732D5CD3C4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57068A-C45D-4A48-A275-EA5BB0D78829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013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EC90CD2D-C2F8-4825-9406-282793FB41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FE931AFE-C4C9-4E89-BFB0-921A50780A2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A001EBB2-0D60-4656-A56C-F04AC43580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4275D4-49E4-4BEC-978D-1536DB4C9C5E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0342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563FEA42-6F78-41E9-98BB-557BBAE961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8C55DB55-397C-4F40-B8F4-21D9F40850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F757B157-6E52-41C6-BDE2-F41792147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335B0A-CDD7-41C6-A2F0-A2AD22F488F8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3391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2E6B7235-7E1F-4FAE-B037-8B44DCD749D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1E91BDA7-F5B7-49F8-92AB-31C546BDE4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2065D2E0-7F04-4CCE-9C3E-AF0AB7835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189A5A-1A67-4D33-B958-A3358D4CD3D9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4824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195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61B628-FDA7-4A3A-938B-C7F10683BD59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934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29C4D8-4D78-4154-BE54-761A3D9A7D2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10">
            <a:extLst>
              <a:ext uri="{FF2B5EF4-FFF2-40B4-BE49-F238E27FC236}">
                <a16:creationId xmlns:a16="http://schemas.microsoft.com/office/drawing/2014/main" id="{831B6387-C5D4-4022-9297-AB665447C01E}"/>
              </a:ext>
            </a:extLst>
          </p:cNvPr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716A9-31E8-40F2-B68F-26BDEEAA5C0F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EB1B30-323B-4E4A-BB94-CFC4A6A70460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377766-7D79-4F3F-BA79-A60B20319904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28DEF7FC-F3B4-4DE6-ADED-2F78D3DDE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EF06C-5FAE-4899-A7BF-F38185F01056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6A5E25DC-EC3F-4171-90A8-46F5F575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5B02A0E6-7687-4DA7-A6B7-D93A0528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78123-48FA-4398-B131-24534AA935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26341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DDF441DB-394E-4C62-9A18-EC94B693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B46AB-7424-402F-9E17-587AF5EBC28A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B20A0535-A777-404B-ADE0-F65EDE29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FB31F6F-E9C7-40C3-9D64-D2FC0B86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F494F-BA12-44F4-9519-1C22907FFC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43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C8B443-3DBB-482E-8929-70C573BCAC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10">
            <a:extLst>
              <a:ext uri="{FF2B5EF4-FFF2-40B4-BE49-F238E27FC236}">
                <a16:creationId xmlns:a16="http://schemas.microsoft.com/office/drawing/2014/main" id="{CE58436B-4A2C-4F27-86F8-B8ACC4E14370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F9DB5B-4F54-46E9-82C8-9E31B3B5847C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7E85F5-D3BA-48BE-B256-0A5B9B34C7F2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D67E6C-16D6-41B4-92E3-01EC817620AA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8871BFC-5016-48D9-BF66-87C0EDFED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B6EF4-0465-443D-B843-16B29A65503B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2A79EC7-7729-4354-B57F-9BBEF975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97FD47B-F096-435C-978F-47F006CD6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B2E6FE-FA1E-4CA5-A04A-E25130531E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216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7C09B0C1-5FB0-4778-B1F2-02CB29234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3498E-149C-4D40-A0B2-80E213BAC399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34962CF2-452A-4F7B-87F5-A1176BD9D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E562FFC1-5B2C-45C1-9B2A-86D2F450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3EE23-DAFC-43A4-8631-42F9A65578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13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54C001DB-FDD2-42EF-8935-51FD4CD89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D0F15-0347-444D-A011-3695A9399E28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FCDC2763-F491-44DE-AE5B-500441971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1F241424-B6C5-48F0-A349-B409EA394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99761-1881-41EE-A6E3-AB9705A9A0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954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6B04A288-786D-4813-9156-77ED5D69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7D77A-215D-4056-93D9-0A109DB436E8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91B82C0-2C60-4F52-8DD2-8DBFDA3C3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435826C7-EED5-4E17-9526-476260010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62F33-2C7C-43A3-A4B5-61C6637D2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160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CF19B581-5E6A-47E2-AB3C-2D5875509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0C249-1CD0-4B14-B176-23473B8F0751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38A112-A683-492D-BF6A-8A7287D9E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7A8D7936-AE1E-4830-993C-22E985D8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A6D34-2872-4786-8808-2F529D0D62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233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AB0215-BBFB-4B7B-BFD3-0312B177F7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6" name="Rounded Rectangle 10">
            <a:extLst>
              <a:ext uri="{FF2B5EF4-FFF2-40B4-BE49-F238E27FC236}">
                <a16:creationId xmlns:a16="http://schemas.microsoft.com/office/drawing/2014/main" id="{D68055D2-B2B0-4693-981A-067CD8757992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1D93ED2-4A39-4447-AE86-B7C48353B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A0E96-0AC0-455C-A986-7ADF7B949A14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1BFB017-7E2A-424B-A1DC-9438D0EC3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8FA3AFE2-C6B9-4600-ADED-B5A598BDF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AE610F-2EA1-460A-BB26-C8BC0ABE92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99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0D9A2A5-EC04-401D-9A4D-1C4F6CF0F4BA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27DA1C-D0DA-4F67-8913-97509A5DE4DE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BC15E-9B20-455D-9FF3-6A410D363B99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5F156C6F-B648-4112-805E-83FAB9994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F927B-7D5B-4F9F-AB2E-4507E8CADE69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E1299440-5D3B-4BCF-8719-B65EA90FD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C95DDED-4FF9-4620-A6F0-7C17424E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438CD1-0E40-476F-AFA0-1F27D6BD2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911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69BFDA8-689E-4DEE-8CB1-29E8C6D87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DEFCEA-D498-4345-93B5-93EFA43FBA37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DD86775-6810-4D5F-B24F-B283E66F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7E3819B6-E047-4D76-B5FC-7AD35022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29B47-0A43-48FC-B417-A3A8D6EA67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30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61D3445-75BC-4CB0-9863-EE361B5CE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8C03B-0453-4800-92AB-9E72F04AB160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1F67BFD4-BC6E-41C3-B265-16A43185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6F3FFFB7-6F1E-47A8-9591-A4FA5F77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86B40-0961-4453-B15A-BD9DE0DA6F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75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4C7825-E01D-4861-AEDA-96E9CD9CC1E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F5E187D6-C430-4473-A103-44910CBDFBE4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3377BF8C-84ED-4982-A5AA-2DD52E0F8F0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FDCC1B7F-28D8-46AC-AD4A-C0A96367E1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B58F391-D51F-4EB1-A2B2-A893C5BB0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30A9B530-C9F4-48BE-B160-0C49F367DBD1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BFABF2-A4C8-4CA8-BA58-85F41C50E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19DDD8C5-0D22-4871-8084-9C6234E0C7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 smtClean="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8877CAF6-431C-4F1C-ADA3-468BA59BD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56" r:id="rId2"/>
    <p:sldLayoutId id="2147483864" r:id="rId3"/>
    <p:sldLayoutId id="2147483857" r:id="rId4"/>
    <p:sldLayoutId id="2147483858" r:id="rId5"/>
    <p:sldLayoutId id="2147483859" r:id="rId6"/>
    <p:sldLayoutId id="2147483860" r:id="rId7"/>
    <p:sldLayoutId id="2147483865" r:id="rId8"/>
    <p:sldLayoutId id="2147483866" r:id="rId9"/>
    <p:sldLayoutId id="2147483861" r:id="rId10"/>
    <p:sldLayoutId id="21474838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5FFF0-6F9B-4C8C-9DC1-0DEF7450E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b="1" dirty="0"/>
            </a:br>
            <a:r>
              <a:rPr sz="4400" b="1" dirty="0"/>
              <a:t>Offer Versus Serve (OVS)  </a:t>
            </a:r>
            <a:br>
              <a:rPr sz="4400" b="1" dirty="0"/>
            </a:br>
            <a:r>
              <a:rPr sz="4400" b="1" dirty="0"/>
              <a:t>9-12 Grade</a:t>
            </a:r>
            <a:br>
              <a:rPr b="1" dirty="0"/>
            </a:br>
            <a:endParaRPr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7FB74E9-88E3-4FC9-A761-AD96A662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Age-Grade Group 9-12</a:t>
            </a:r>
          </a:p>
        </p:txBody>
      </p:sp>
      <p:sp>
        <p:nvSpPr>
          <p:cNvPr id="8195" name="TextBox 2">
            <a:extLst>
              <a:ext uri="{FF2B5EF4-FFF2-40B4-BE49-F238E27FC236}">
                <a16:creationId xmlns:a16="http://schemas.microsoft.com/office/drawing/2014/main" id="{F7570DD9-32AE-40F7-9D62-00BB51DCA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83820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 Offer Versus Serve (OVS) is </a:t>
            </a:r>
            <a:r>
              <a:rPr lang="en-US" altLang="en-US" sz="2800" b="1"/>
              <a:t>required</a:t>
            </a:r>
            <a:r>
              <a:rPr lang="en-US" altLang="en-US" sz="2800"/>
              <a:t> for High School (grades 9-12)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12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Five full components must be </a:t>
            </a:r>
            <a:r>
              <a:rPr lang="en-US" altLang="en-US" sz="2800" b="1"/>
              <a:t>offered</a:t>
            </a:r>
            <a:r>
              <a:rPr lang="en-US" altLang="en-US" sz="2800"/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7030A0"/>
                </a:solidFill>
              </a:rPr>
              <a:t>Meat/Meat Alternate </a:t>
            </a:r>
            <a:r>
              <a:rPr lang="en-US" altLang="en-US" sz="2800"/>
              <a:t>minimum 2 oz equivalent (eq.)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FFC000"/>
                </a:solidFill>
              </a:rPr>
              <a:t>Grain</a:t>
            </a:r>
            <a:r>
              <a:rPr lang="en-US" altLang="en-US" sz="2800"/>
              <a:t> minimum 2 oz eq.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B050"/>
                </a:solidFill>
              </a:rPr>
              <a:t>Vegetable</a:t>
            </a:r>
            <a:r>
              <a:rPr lang="en-US" altLang="en-US" sz="2800"/>
              <a:t> 1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FF0000"/>
                </a:solidFill>
              </a:rPr>
              <a:t>Fruit</a:t>
            </a:r>
            <a:r>
              <a:rPr lang="en-US" altLang="en-US" sz="2800"/>
              <a:t> 1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B0F0"/>
                </a:solidFill>
              </a:rPr>
              <a:t>Fluid Milk </a:t>
            </a:r>
            <a:r>
              <a:rPr lang="en-US" altLang="en-US" sz="2800"/>
              <a:t>1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B3A84544-9FD4-4FD2-9E60-7882D77AA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8153400" cy="1362075"/>
          </a:xfrm>
        </p:spPr>
        <p:txBody>
          <a:bodyPr/>
          <a:lstStyle/>
          <a:p>
            <a:pPr eaLnBrk="1" hangingPunct="1"/>
            <a:r>
              <a:rPr lang="en-US" altLang="en-US"/>
              <a:t>Age-Grade Group 9-12</a:t>
            </a:r>
            <a:br>
              <a:rPr lang="en-US" altLang="en-US"/>
            </a:br>
            <a:r>
              <a:rPr lang="en-US" altLang="en-US"/>
              <a:t>Lunch OVS – required for high school</a:t>
            </a:r>
            <a:endParaRPr lang="en-US" altLang="en-US" sz="3600"/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49B7E081-723F-4B01-B2F5-9B7443F88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82296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A Reimbursable Meal must contain three of five components.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Two full components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b="1"/>
              <a:t>and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A fruit or vegetable component or a combination of the two to make the third.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At least 1/2 cup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id="{84028C6D-4305-47CC-B80D-B34EC05E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/>
              <a:t>Age-Grade Group 9-12</a:t>
            </a:r>
            <a:br>
              <a:rPr lang="en-US" altLang="en-US"/>
            </a:br>
            <a:r>
              <a:rPr lang="en-US" altLang="en-US"/>
              <a:t>OVS</a:t>
            </a:r>
            <a:endParaRPr lang="en-US" altLang="en-US" sz="3600"/>
          </a:p>
        </p:txBody>
      </p:sp>
      <p:sp>
        <p:nvSpPr>
          <p:cNvPr id="10243" name="TextBox 3">
            <a:extLst>
              <a:ext uri="{FF2B5EF4-FFF2-40B4-BE49-F238E27FC236}">
                <a16:creationId xmlns:a16="http://schemas.microsoft.com/office/drawing/2014/main" id="{B5657C09-24E5-4851-AE3C-85DADE2BE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8229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/>
              <a:t>Decline options: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Students are allowed to decline </a:t>
            </a:r>
            <a:r>
              <a:rPr lang="en-US" altLang="en-US" sz="2800" u="sng"/>
              <a:t>any</a:t>
            </a:r>
            <a:r>
              <a:rPr lang="en-US" altLang="en-US" sz="2800"/>
              <a:t> two of five food components but must select at least 1/2 cup of either a </a:t>
            </a:r>
            <a:r>
              <a:rPr lang="en-US" altLang="en-US" sz="2800">
                <a:solidFill>
                  <a:srgbClr val="FF0000"/>
                </a:solidFill>
              </a:rPr>
              <a:t>Fruit</a:t>
            </a:r>
            <a:r>
              <a:rPr lang="en-US" altLang="en-US" sz="2800"/>
              <a:t> or </a:t>
            </a:r>
            <a:r>
              <a:rPr lang="en-US" altLang="en-US" sz="2800">
                <a:solidFill>
                  <a:srgbClr val="00B050"/>
                </a:solidFill>
              </a:rPr>
              <a:t>Vegetable</a:t>
            </a:r>
            <a:r>
              <a:rPr lang="en-US" altLang="en-US" sz="2800"/>
              <a:t> or smaller portions combined equaling 1/2 cup.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268E2AA8-56DB-4223-B469-011DA4686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altLang="en-US"/>
              <a:t>Age-Grade Group 9-12</a:t>
            </a:r>
            <a:br>
              <a:rPr altLang="en-US"/>
            </a:br>
            <a:r>
              <a:rPr altLang="en-US"/>
              <a:t>OVS Activity</a:t>
            </a:r>
          </a:p>
        </p:txBody>
      </p:sp>
      <p:sp>
        <p:nvSpPr>
          <p:cNvPr id="11267" name="TextBox 3">
            <a:extLst>
              <a:ext uri="{FF2B5EF4-FFF2-40B4-BE49-F238E27FC236}">
                <a16:creationId xmlns:a16="http://schemas.microsoft.com/office/drawing/2014/main" id="{0699284A-577D-49ED-A318-98E86A218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352800"/>
            <a:ext cx="7772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/>
              <a:t>Review the following tray containing all five full components.</a:t>
            </a:r>
            <a:endParaRPr lang="en-US" altLang="en-US"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3CF925-2E52-4B74-A718-91DC03CE2B6C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offered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3F600DE6-87FE-453D-B6DD-3D27E4C2F47E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minimum offered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E75E1EA-726D-4542-9674-9CE1983BDA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offered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AD0F063-A3B4-4746-9E24-324DF76C36B9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offered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C136569-4B23-470D-894B-747400B58717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minimum offered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335CD2-21AF-4090-8DE2-CAC0B723CCE3}"/>
              </a:ext>
            </a:extLst>
          </p:cNvPr>
          <p:cNvSpPr txBox="1"/>
          <p:nvPr/>
        </p:nvSpPr>
        <p:spPr>
          <a:xfrm>
            <a:off x="2286000" y="28194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2">
            <a:extLst>
              <a:ext uri="{FF2B5EF4-FFF2-40B4-BE49-F238E27FC236}">
                <a16:creationId xmlns:a16="http://schemas.microsoft.com/office/drawing/2014/main" id="{6F46A2CA-FAB6-4905-ACA8-FDE5ADBF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/>
              <a:t>Age-Grade Group 9-12</a:t>
            </a:r>
            <a:br>
              <a:rPr lang="en-US" altLang="en-US"/>
            </a:br>
            <a:r>
              <a:rPr lang="en-US" altLang="en-US"/>
              <a:t>OVS</a:t>
            </a:r>
          </a:p>
        </p:txBody>
      </p:sp>
      <p:sp>
        <p:nvSpPr>
          <p:cNvPr id="14339" name="Text Placeholder 1">
            <a:extLst>
              <a:ext uri="{FF2B5EF4-FFF2-40B4-BE49-F238E27FC236}">
                <a16:creationId xmlns:a16="http://schemas.microsoft.com/office/drawing/2014/main" id="{8AB5998C-0D3D-45A8-8882-A1D6F37C1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2514600"/>
            <a:ext cx="5867400" cy="609600"/>
          </a:xfrm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r>
              <a:rPr lang="en-US" altLang="en-US" sz="3200" b="1">
                <a:solidFill>
                  <a:srgbClr val="00B050"/>
                </a:solidFill>
              </a:rPr>
              <a:t>Yes</a:t>
            </a:r>
            <a:r>
              <a:rPr lang="en-US" altLang="en-US" sz="3200" b="1">
                <a:solidFill>
                  <a:schemeClr val="tx1"/>
                </a:solidFill>
              </a:rPr>
              <a:t>……… or……….. </a:t>
            </a:r>
            <a:r>
              <a:rPr lang="en-US" altLang="en-US" sz="3200" b="1">
                <a:solidFill>
                  <a:srgbClr val="C00000"/>
                </a:solidFill>
              </a:rPr>
              <a:t>No</a:t>
            </a:r>
            <a:r>
              <a:rPr lang="en-US" altLang="en-US" sz="3200" b="1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14340" name="TextBox 3">
            <a:extLst>
              <a:ext uri="{FF2B5EF4-FFF2-40B4-BE49-F238E27FC236}">
                <a16:creationId xmlns:a16="http://schemas.microsoft.com/office/drawing/2014/main" id="{BFF5EC9F-49CB-44CC-9076-496ECA8E1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352800"/>
            <a:ext cx="7924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3200"/>
              <a:t>Look at the following trays and determine if the meals are reimbursable under OVS.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12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3200"/>
              <a:t>Explain your answer.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9A4983-BEE6-443C-B4AD-77C3486601B1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DC388960-9C28-4AE2-A188-D54A21B4B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6AE85F-0F14-48F6-B110-EBD7595D285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81AE29B4-2195-4EA9-A9DE-14A6955BF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7910E7-9DB6-4195-A7AA-E2762D550190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1BF28-4F2C-42AC-8D45-14A30A8C3898}"/>
              </a:ext>
            </a:extLst>
          </p:cNvPr>
          <p:cNvSpPr txBox="1"/>
          <p:nvPr/>
        </p:nvSpPr>
        <p:spPr>
          <a:xfrm>
            <a:off x="2209800" y="28956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847142EF-A8A2-4D48-84B4-E030B49A9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"/>
            <a:ext cx="441960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3">
            <a:extLst>
              <a:ext uri="{FF2B5EF4-FFF2-40B4-BE49-F238E27FC236}">
                <a16:creationId xmlns:a16="http://schemas.microsoft.com/office/drawing/2014/main" id="{F87DBE6E-0F8F-4C3D-9ACB-47498B4E1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57600"/>
            <a:ext cx="7772400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Two full components and a reduced fruit portion: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70C0"/>
                </a:solidFill>
                <a:latin typeface="Perpetua" pitchFamily="18" charset="0"/>
              </a:rPr>
              <a:t>Milk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  <a:r>
              <a:rPr lang="en-US" sz="2400" b="1" dirty="0">
                <a:latin typeface="Perpetua" pitchFamily="18" charset="0"/>
              </a:rPr>
              <a:t> (allowable reduced portion)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58C87B-7A92-42D6-B3B6-64AA61C5770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04315" y="1290933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CB831A-CE69-459D-B88B-44EB5429593F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 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50B057-666F-46EC-B380-B4B60BB51A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1637F62-6480-4907-9267-A76917018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6597F368-1EF6-49D6-9CB1-54555AE7684B}"/>
              </a:ext>
            </a:extLst>
          </p:cNvPr>
          <p:cNvSpPr/>
          <p:nvPr/>
        </p:nvSpPr>
        <p:spPr>
          <a:xfrm>
            <a:off x="228600" y="3813922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37C9EAF-6694-4220-A120-885DD974B6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7D1CBC-4EA8-4E41-9624-707619AF13C2}"/>
              </a:ext>
            </a:extLst>
          </p:cNvPr>
          <p:cNvSpPr txBox="1"/>
          <p:nvPr/>
        </p:nvSpPr>
        <p:spPr>
          <a:xfrm>
            <a:off x="2286000" y="2819400"/>
            <a:ext cx="49530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2FE0F72B-4FC5-482F-8F8F-42296352E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One full component and two reduced portions of fruit and vegetable: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Full </a:t>
            </a: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396C818E-A75A-499D-AAD3-C2C12B65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609600"/>
            <a:ext cx="4948237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9D39E43-293D-4142-A7A3-775DC457DE1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1300434">
            <a:off x="7062023" y="1714318"/>
            <a:ext cx="1207383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</a:t>
            </a:r>
          </a:p>
        </p:txBody>
      </p:sp>
      <p:sp>
        <p:nvSpPr>
          <p:cNvPr id="20485" name="TextBox 8">
            <a:extLst>
              <a:ext uri="{FF2B5EF4-FFF2-40B4-BE49-F238E27FC236}">
                <a16:creationId xmlns:a16="http://schemas.microsoft.com/office/drawing/2014/main" id="{E1C1E5C0-5776-4FAB-95F8-43FC538AD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572000"/>
            <a:ext cx="38862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Either vegetable or fruit may be reduced to 1/2 cup </a:t>
            </a:r>
            <a:r>
              <a:rPr lang="en-US" altLang="en-US" sz="1800" b="1"/>
              <a:t>but</a:t>
            </a:r>
            <a:r>
              <a:rPr lang="en-US" altLang="en-US" sz="1800"/>
              <a:t> </a:t>
            </a:r>
            <a:r>
              <a:rPr lang="en-US" altLang="en-US" sz="1800" b="1"/>
              <a:t>not both </a:t>
            </a:r>
            <a:r>
              <a:rPr lang="en-US" altLang="en-US" sz="1800"/>
              <a:t>when only one additional full component is selected for high school student meals.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A03F45B-9DDA-4BCF-B7E1-55FFDCC66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733800" y="4953000"/>
            <a:ext cx="1143000" cy="228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F19FB1C-D00A-4B82-AF51-3B70797A6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200400" y="4953000"/>
            <a:ext cx="1676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0BBECF-BE16-442A-9110-71F1A392B453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 </a:t>
            </a: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9BF902-A890-408E-B591-FA8D76EA23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8FBF885-741C-4C4B-886A-2EA24633B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C08A087-3E04-49D2-8EEB-96668376FDE4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02E09209-070C-451D-BB07-098D35F81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662D64-7543-439A-97DC-E71F8E429B83}"/>
              </a:ext>
            </a:extLst>
          </p:cNvPr>
          <p:cNvSpPr txBox="1"/>
          <p:nvPr/>
        </p:nvSpPr>
        <p:spPr>
          <a:xfrm>
            <a:off x="2286000" y="28194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E0E4C2E2-DB37-41A9-AC9C-9534EF44B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581400"/>
            <a:ext cx="7696200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Two full components and allowable reduced fruit portion: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0DA5299D-EB89-4803-A8ED-A6B4F6C28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3400"/>
            <a:ext cx="50022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8">
            <a:extLst>
              <a:ext uri="{FF2B5EF4-FFF2-40B4-BE49-F238E27FC236}">
                <a16:creationId xmlns:a16="http://schemas.microsoft.com/office/drawing/2014/main" id="{56D950ED-AC98-4DEC-B3AF-419B41DC7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572000"/>
            <a:ext cx="3886200" cy="175418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Either the vegetable or fruit may be reduced to 1/2 cup and the other is a full component when the 1 cup portion is selected. </a:t>
            </a:r>
            <a:r>
              <a:rPr lang="en-US" altLang="en-US" sz="1800" b="1" u="sng"/>
              <a:t>Tip:</a:t>
            </a:r>
            <a:r>
              <a:rPr lang="en-US" altLang="en-US" sz="1800"/>
              <a:t> Plan daily choices of  </a:t>
            </a:r>
            <a:r>
              <a:rPr lang="en-US" altLang="en-US" sz="1800">
                <a:solidFill>
                  <a:srgbClr val="00B050"/>
                </a:solidFill>
              </a:rPr>
              <a:t>Vegetables</a:t>
            </a:r>
            <a:r>
              <a:rPr lang="en-US" altLang="en-US" sz="1800"/>
              <a:t> from fresh, canned, frozen varieties offered as hot and cold choices. </a:t>
            </a:r>
            <a:endParaRPr lang="en-US" altLang="en-US" sz="1800" b="1" u="sng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C8E7BAC-CEF7-4E2C-BF68-812113B97F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04315" y="1290933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BB7DEF-B0C0-455C-8848-C5AD064DFA08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E1BCCF33-C04B-4DD4-B4B6-156821FD4149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E343C62-2F20-419A-89FC-8E793A73C5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3D91332C-E89A-446E-8A1F-97307C424BB0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4F7A6F1-41AC-4EC8-BC74-B2BBBFCB9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01A13B-4FA9-4BD7-818E-723AB1FC50A2}"/>
              </a:ext>
            </a:extLst>
          </p:cNvPr>
          <p:cNvSpPr txBox="1"/>
          <p:nvPr/>
        </p:nvSpPr>
        <p:spPr>
          <a:xfrm>
            <a:off x="2286000" y="28194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>
            <a:extLst>
              <a:ext uri="{FF2B5EF4-FFF2-40B4-BE49-F238E27FC236}">
                <a16:creationId xmlns:a16="http://schemas.microsoft.com/office/drawing/2014/main" id="{649F2668-C014-4FAF-A399-92C6C2391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Two full components and two reduced portions: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  <a:p>
            <a:pPr marL="457200" indent="-457200" eaLnBrk="1" hangingPunct="1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71CF38D-4024-4779-A867-9259F38F68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11278" y="1314402"/>
            <a:ext cx="1497080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  <p:pic>
        <p:nvPicPr>
          <p:cNvPr id="26628" name="Picture 2">
            <a:extLst>
              <a:ext uri="{FF2B5EF4-FFF2-40B4-BE49-F238E27FC236}">
                <a16:creationId xmlns:a16="http://schemas.microsoft.com/office/drawing/2014/main" id="{9E98D5D6-3223-470E-ABAE-DB8600603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0"/>
            <a:ext cx="489426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5">
            <a:extLst>
              <a:ext uri="{FF2B5EF4-FFF2-40B4-BE49-F238E27FC236}">
                <a16:creationId xmlns:a16="http://schemas.microsoft.com/office/drawing/2014/main" id="{A372828A-AB58-4CCB-8009-0B3BDB29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495800"/>
            <a:ext cx="3581400" cy="1477963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Both the fruit and vegetable may be reduced to 1/2 cup but only one of the two may count as a full component at the reduced portion. Fruit is a “bonus” item in this example.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F166D0-FED0-40ED-A711-69DDFA2F3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657600" y="4953000"/>
            <a:ext cx="1219200" cy="228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142EB95-1D33-40ED-92CC-C3D2650242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276600" y="4953000"/>
            <a:ext cx="1600200" cy="685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13B2D1-3C27-40CF-84FA-9EDC27F06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55BAF542-E020-4B4F-9400-A291F156C821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CF535BA-C6FD-4EBE-BBC3-4CF0006058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4614629C-114C-4117-BD35-6DD1B59CD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3DEECAFE-7BD0-4D54-8261-FD98CB046797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3BD94-A326-4F9D-8456-969A045EA2BA}"/>
              </a:ext>
            </a:extLst>
          </p:cNvPr>
          <p:cNvSpPr txBox="1"/>
          <p:nvPr/>
        </p:nvSpPr>
        <p:spPr>
          <a:xfrm>
            <a:off x="2286000" y="28194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>
            <a:extLst>
              <a:ext uri="{FF2B5EF4-FFF2-40B4-BE49-F238E27FC236}">
                <a16:creationId xmlns:a16="http://schemas.microsoft.com/office/drawing/2014/main" id="{0F088F22-CB4F-4146-BCE0-1BDC4F72D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2678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Three full components but no portions of fruit or vegetable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/>
              <a:t>Full </a:t>
            </a:r>
            <a:r>
              <a:rPr lang="en-US" altLang="en-US" sz="2400" b="1">
                <a:solidFill>
                  <a:srgbClr val="FFC000"/>
                </a:solidFill>
              </a:rPr>
              <a:t>Grain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00B0F0"/>
                </a:solidFill>
              </a:rPr>
              <a:t>Milk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7030A0"/>
                </a:solidFill>
              </a:rPr>
              <a:t>Meat/Meat Alternate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4EDABE-A44C-4842-8D37-18A9F5A281F5}"/>
              </a:ext>
            </a:extLst>
          </p:cNvPr>
          <p:cNvSpPr/>
          <p:nvPr/>
        </p:nvSpPr>
        <p:spPr>
          <a:xfrm rot="935610">
            <a:off x="6669142" y="1543921"/>
            <a:ext cx="123218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No</a:t>
            </a:r>
          </a:p>
        </p:txBody>
      </p:sp>
      <p:sp>
        <p:nvSpPr>
          <p:cNvPr id="29700" name="TextBox 8">
            <a:extLst>
              <a:ext uri="{FF2B5EF4-FFF2-40B4-BE49-F238E27FC236}">
                <a16:creationId xmlns:a16="http://schemas.microsoft.com/office/drawing/2014/main" id="{551F1B9E-80C0-4676-B9D3-2FD8CCD84431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267200" y="4648200"/>
            <a:ext cx="4191000" cy="1477963"/>
          </a:xfrm>
          <a:prstGeom prst="rect">
            <a:avLst/>
          </a:prstGeom>
          <a:noFill/>
          <a:ln w="9525">
            <a:solidFill>
              <a:srgbClr val="FF0000"/>
            </a:solidFill>
            <a:prstDash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Students </a:t>
            </a:r>
            <a:r>
              <a:rPr kumimoji="0" lang="en-US" alt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must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select either a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Vegetable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or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Fruit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component portion for this meal to be reimbursable. </a:t>
            </a:r>
            <a:r>
              <a:rPr kumimoji="0" lang="en-US" alt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Tip: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Offer multiple choices of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Fruit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choices daily at each meal from fresh, frozen, canned, dried and 100% juices. </a:t>
            </a:r>
          </a:p>
        </p:txBody>
      </p:sp>
      <p:pic>
        <p:nvPicPr>
          <p:cNvPr id="29701" name="Picture 2">
            <a:extLst>
              <a:ext uri="{FF2B5EF4-FFF2-40B4-BE49-F238E27FC236}">
                <a16:creationId xmlns:a16="http://schemas.microsoft.com/office/drawing/2014/main" id="{7708C1F5-C4F4-415D-B43C-52BBB796A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55419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4C5DF4-99B9-41E5-970D-C71499676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E7A527BC-95E4-4CE9-AE58-7D329BFD99F6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764BC4B-7A3F-489C-B258-D19827E10D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D77B97AF-45A2-4D3C-B26A-83B14A40FCD1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C84FD42-529A-4589-9535-FE6FE827397E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80E871-24B6-4721-9712-DDAEDB1F35BD}"/>
              </a:ext>
            </a:extLst>
          </p:cNvPr>
          <p:cNvSpPr txBox="1"/>
          <p:nvPr/>
        </p:nvSpPr>
        <p:spPr>
          <a:xfrm>
            <a:off x="2286000" y="27432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3">
            <a:extLst>
              <a:ext uri="{FF2B5EF4-FFF2-40B4-BE49-F238E27FC236}">
                <a16:creationId xmlns:a16="http://schemas.microsoft.com/office/drawing/2014/main" id="{79DCF89B-72A7-4CFD-9A3F-9FD2CBBBC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7924800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Three full components and “extra” portion of vegetable: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FFC000"/>
                </a:solidFill>
              </a:rPr>
              <a:t>Grain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00B0F0"/>
                </a:solidFill>
              </a:rPr>
              <a:t>Milk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7030A0"/>
                </a:solidFill>
              </a:rPr>
              <a:t>Meat/Meat Alternate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SzTx/>
              <a:buFont typeface="Arial" panose="020B0604020202020204" pitchFamily="34" charset="0"/>
              <a:buChar char="•"/>
            </a:pPr>
            <a:r>
              <a:rPr lang="en-US" altLang="en-US" sz="2400" b="1"/>
              <a:t>1/4 cup </a:t>
            </a:r>
            <a:r>
              <a:rPr lang="en-US" altLang="en-US" sz="2400" b="1">
                <a:solidFill>
                  <a:srgbClr val="00B050"/>
                </a:solidFill>
              </a:rPr>
              <a:t>Vegetable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80A9600-2CE5-4B2D-B9AF-ADA5302CFD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913995">
            <a:off x="6701206" y="1346334"/>
            <a:ext cx="1334461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</a:t>
            </a:r>
          </a:p>
        </p:txBody>
      </p:sp>
      <p:sp>
        <p:nvSpPr>
          <p:cNvPr id="32772" name="TextBox 8">
            <a:extLst>
              <a:ext uri="{FF2B5EF4-FFF2-40B4-BE49-F238E27FC236}">
                <a16:creationId xmlns:a16="http://schemas.microsoft.com/office/drawing/2014/main" id="{E6F2DF74-04A1-40EF-98D2-F3272EFD6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495800"/>
            <a:ext cx="45720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Students must select no less than 1/2 cup of either </a:t>
            </a:r>
            <a:r>
              <a:rPr lang="en-US" altLang="en-US" sz="1800">
                <a:solidFill>
                  <a:srgbClr val="00B050"/>
                </a:solidFill>
              </a:rPr>
              <a:t>Vegetable</a:t>
            </a:r>
            <a:r>
              <a:rPr lang="en-US" altLang="en-US" sz="1800"/>
              <a:t> or </a:t>
            </a:r>
            <a:r>
              <a:rPr lang="en-US" altLang="en-US" sz="1800">
                <a:solidFill>
                  <a:srgbClr val="FF0000"/>
                </a:solidFill>
              </a:rPr>
              <a:t>Fruit</a:t>
            </a:r>
            <a:r>
              <a:rPr lang="en-US" altLang="en-US" sz="1800"/>
              <a:t> component  (or combined 1/2 cup) as one of the three minimum components to have a complete reimbursable lunch meal.</a:t>
            </a:r>
          </a:p>
        </p:txBody>
      </p:sp>
      <p:pic>
        <p:nvPicPr>
          <p:cNvPr id="32773" name="Picture 2">
            <a:extLst>
              <a:ext uri="{FF2B5EF4-FFF2-40B4-BE49-F238E27FC236}">
                <a16:creationId xmlns:a16="http://schemas.microsoft.com/office/drawing/2014/main" id="{6792CE84-E9ED-4B41-AA54-55732F43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5765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6C87D4-DA44-4CF9-A0EB-9574C4286A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1F818748-5D8E-465C-8BB2-2CEE83669E1F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BCB5E3C-B29A-45AE-B0C4-61003B8B8E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CEDC9209-DBFE-40AA-ADE9-14D98F910212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F5809D5-2BE8-4962-BF42-000E9025E71A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5F6B53-7108-4EC1-BB35-4FF61ED7F743}"/>
              </a:ext>
            </a:extLst>
          </p:cNvPr>
          <p:cNvSpPr txBox="1"/>
          <p:nvPr/>
        </p:nvSpPr>
        <p:spPr>
          <a:xfrm>
            <a:off x="2286000" y="27432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>
            <a:extLst>
              <a:ext uri="{FF2B5EF4-FFF2-40B4-BE49-F238E27FC236}">
                <a16:creationId xmlns:a16="http://schemas.microsoft.com/office/drawing/2014/main" id="{970F58E5-A5FA-40B6-86BD-828ECA069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352800"/>
            <a:ext cx="7315200" cy="2678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Three full components and one reduced vegetable portion: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03A0B21F-4223-4E80-BE77-9B5CC7878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"/>
            <a:ext cx="58467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406F50C-D0FE-468A-8B18-6B5C2DE5DC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01376" y="1354848"/>
            <a:ext cx="1477325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B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771FBB-BE7C-46E0-B0AB-CCC2A2E06020}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98038778-A606-4193-926C-69CF59CF7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10627ED-7E16-439F-A911-F2608E0631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 w="12700" cap="flat" cmpd="sng" algn="ctr">
            <a:solidFill>
              <a:srgbClr val="002060"/>
            </a:solidFill>
            <a:prstDash val="solid"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Milk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 oz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30842A66-467B-49AE-8C6A-6C555AA871E8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1/8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03FBC57-0F21-4964-B16F-6A24C02B1F60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A2DE49-6555-4709-839E-0AA3943F39C2}"/>
              </a:ext>
            </a:extLst>
          </p:cNvPr>
          <p:cNvSpPr txBox="1"/>
          <p:nvPr/>
        </p:nvSpPr>
        <p:spPr>
          <a:xfrm>
            <a:off x="2209800" y="2819400"/>
            <a:ext cx="5029200" cy="523875"/>
          </a:xfrm>
          <a:prstGeom prst="rect">
            <a:avLst/>
          </a:prstGeom>
          <a:ln w="28575"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/>
              <a:t>9-12 Grade Grouping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3">
            <a:extLst>
              <a:ext uri="{FF2B5EF4-FFF2-40B4-BE49-F238E27FC236}">
                <a16:creationId xmlns:a16="http://schemas.microsoft.com/office/drawing/2014/main" id="{49BB6D7C-EF00-4EDF-AB3F-DB0A7E6FF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505200"/>
            <a:ext cx="8229600" cy="2678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hangingPunct="1">
              <a:defRPr/>
            </a:pPr>
            <a:r>
              <a:rPr lang="en-US" sz="2400" b="1" dirty="0">
                <a:latin typeface="Perpetua" pitchFamily="18" charset="0"/>
              </a:rPr>
              <a:t>Two full components and 1/2 cup fruit with an extra vegetable: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  <a:p>
            <a:pPr marL="457200" indent="-457200" eaLnBrk="1" hangingPunct="1"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1/2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</a:p>
          <a:p>
            <a:pPr marL="457200" indent="-457200" eaLnBrk="1" hangingPunct="1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b="1" dirty="0">
                <a:latin typeface="Perpetua" pitchFamily="18" charset="0"/>
              </a:rPr>
              <a:t>1/8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48032761-BB24-4D42-815B-0CCECEDC1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228600"/>
            <a:ext cx="559911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5">
            <a:extLst>
              <a:ext uri="{FF2B5EF4-FFF2-40B4-BE49-F238E27FC236}">
                <a16:creationId xmlns:a16="http://schemas.microsoft.com/office/drawing/2014/main" id="{7E8D0029-18D9-4848-923C-D028E085B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572000"/>
            <a:ext cx="4191000" cy="1200150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Student selected 1/2 cup fruit which meets the minimum requirement for a reimbursable meal and an additional reduced portion of vegetable component that counts as an extra food item.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7F47B8-C9B6-4DB1-A127-7AAE01BBD7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04315" y="1290933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11727FB-3088-4946-AB23-870A069614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712177"/>
              </p:ext>
            </p:extLst>
          </p:nvPr>
        </p:nvGraphicFramePr>
        <p:xfrm>
          <a:off x="152400" y="228600"/>
          <a:ext cx="8839200" cy="6400799"/>
        </p:xfrm>
        <a:graphic>
          <a:graphicData uri="http://schemas.openxmlformats.org/drawingml/2006/table">
            <a:tbl>
              <a:tblPr firstRow="1"/>
              <a:tblGrid>
                <a:gridCol w="4459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0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01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OVS – Summary/Comparison Chart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7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OVS is optional for grades K-8 in lunch</a:t>
                      </a:r>
                      <a:r>
                        <a:rPr lang="en-US" sz="1400" b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 and breakfast.</a:t>
                      </a:r>
                      <a:endParaRPr lang="en-US" sz="14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OVS</a:t>
                      </a:r>
                      <a:r>
                        <a:rPr lang="en-US" sz="1400" b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 is </a:t>
                      </a:r>
                      <a:r>
                        <a:rPr lang="en-US" sz="1400" b="1" u="sng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required</a:t>
                      </a:r>
                      <a:r>
                        <a:rPr lang="en-US" sz="1400" b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 for high school g</a:t>
                      </a: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rades 9-12 at lunch and optional at breakfast.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05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Five full components must be offered: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Meat/Meat Alternative minimum 1 oz. eq.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Grain minimum 1 oz. equivalent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Vegetable 3/4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Fruit  1/2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Fluid Milk 1 cup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Five full components must be offered: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Meat/Meat Alternative minimum 2 oz. eq.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Grain minimum 2 oz. equivalent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Vegetable 1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Fruit 1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Fluid Milk 1 cup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111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A reimbursable meal must contain three of five components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A fruit or vegetable component (or combination of the two) with at least 1/2 cup portion and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Two other full components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15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Decline options: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Students are allowed to decline any two of five food components but must select at least 1/2 cup of either a fruit or vegetable or smaller portions combined equaling 1/2 cup.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20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Minimum amount of fruit and vegetable: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The minimum creditable serving size for a fruit or a vegetable is 1/8  cup. </a:t>
                      </a: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Dried fruit doubles in credit (1/4 cup is 1/2 cup of fruit). </a:t>
                      </a: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Fresh, raw salad greens are halved (1 cup of romaine is 1/2  cup of vegetable).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8F93D97-AA57-4647-82FE-C248D51A59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4400" y="-1143000"/>
            <a:ext cx="7772400" cy="1143000"/>
          </a:xfrm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OVS Summary</a:t>
            </a:r>
            <a:br>
              <a:rPr lang="en-US"/>
            </a:b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2">
            <a:extLst>
              <a:ext uri="{FF2B5EF4-FFF2-40B4-BE49-F238E27FC236}">
                <a16:creationId xmlns:a16="http://schemas.microsoft.com/office/drawing/2014/main" id="{1BE979F4-B5B5-4567-9D70-280F1461D9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8229600" cy="1470025"/>
          </a:xfrm>
        </p:spPr>
        <p:txBody>
          <a:bodyPr/>
          <a:lstStyle/>
          <a:p>
            <a:pPr eaLnBrk="1" hangingPunct="1"/>
            <a:r>
              <a:rPr altLang="en-US" b="1"/>
              <a:t>Questions?</a:t>
            </a:r>
            <a:br>
              <a:rPr altLang="en-US" b="1"/>
            </a:br>
            <a:r>
              <a:rPr altLang="en-US" b="1"/>
              <a:t>Need OVS posters?</a:t>
            </a:r>
            <a:endParaRPr altLang="en-US"/>
          </a:p>
        </p:txBody>
      </p:sp>
      <p:pic>
        <p:nvPicPr>
          <p:cNvPr id="40963" name="Picture 1">
            <a:extLst>
              <a:ext uri="{FF2B5EF4-FFF2-40B4-BE49-F238E27FC236}">
                <a16:creationId xmlns:a16="http://schemas.microsoft.com/office/drawing/2014/main" id="{253ADE45-11A9-46A1-9470-31F666875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5265738"/>
            <a:ext cx="845661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3">
            <a:extLst>
              <a:ext uri="{FF2B5EF4-FFF2-40B4-BE49-F238E27FC236}">
                <a16:creationId xmlns:a16="http://schemas.microsoft.com/office/drawing/2014/main" id="{81706B04-6F4D-417A-90B2-A6E2295F7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3108325"/>
            <a:ext cx="7413625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76F7F8BB48C4FA6B00DB0283368C3" ma:contentTypeVersion="12" ma:contentTypeDescription="Create a new document." ma:contentTypeScope="" ma:versionID="f597e6e7a01eb1d82087d0aeb35aef4c">
  <xsd:schema xmlns:xsd="http://www.w3.org/2001/XMLSchema" xmlns:xs="http://www.w3.org/2001/XMLSchema" xmlns:p="http://schemas.microsoft.com/office/2006/metadata/properties" xmlns:ns3="1dfed54e-e4ab-4d91-ae2c-305db1d1adb8" xmlns:ns4="13e737aa-2ac2-4a91-aefc-eae8f97675d6" targetNamespace="http://schemas.microsoft.com/office/2006/metadata/properties" ma:root="true" ma:fieldsID="05479e2c5bccae15871bd92e3899003a" ns3:_="" ns4:_="">
    <xsd:import namespace="1dfed54e-e4ab-4d91-ae2c-305db1d1adb8"/>
    <xsd:import namespace="13e737aa-2ac2-4a91-aefc-eae8f97675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ed54e-e4ab-4d91-ae2c-305db1d1a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737aa-2ac2-4a91-aefc-eae8f97675d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76D779-4ABE-41BE-A20F-B55EBA427C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fed54e-e4ab-4d91-ae2c-305db1d1adb8"/>
    <ds:schemaRef ds:uri="13e737aa-2ac2-4a91-aefc-eae8f97675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1169A6-F270-42B9-88F8-7DBFCFED8F52}">
  <ds:schemaRefs>
    <ds:schemaRef ds:uri="http://schemas.microsoft.com/office/2006/documentManagement/types"/>
    <ds:schemaRef ds:uri="13e737aa-2ac2-4a91-aefc-eae8f97675d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1dfed54e-e4ab-4d91-ae2c-305db1d1ad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B584A5E-B74B-4952-8377-C2F07BB150A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884</TotalTime>
  <Words>1021</Words>
  <Application>Microsoft Office PowerPoint</Application>
  <PresentationFormat>On-screen Show (4:3)</PresentationFormat>
  <Paragraphs>231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Bookman Old Style</vt:lpstr>
      <vt:lpstr>Calibri</vt:lpstr>
      <vt:lpstr>Courier New</vt:lpstr>
      <vt:lpstr>Franklin Gothic Book</vt:lpstr>
      <vt:lpstr>Perpetua</vt:lpstr>
      <vt:lpstr>Symbol</vt:lpstr>
      <vt:lpstr>Wingdings 2</vt:lpstr>
      <vt:lpstr>Equity</vt:lpstr>
      <vt:lpstr> Offer Versus Serve (OVS)   9-12 Grade </vt:lpstr>
      <vt:lpstr>Age-Grade Group 9-12</vt:lpstr>
      <vt:lpstr>Age-Grade Group 9-12 Lunch OVS – required for high school</vt:lpstr>
      <vt:lpstr>Age-Grade Group 9-12 OVS</vt:lpstr>
      <vt:lpstr>Age-Grade Group 9-12 OVS Activity</vt:lpstr>
      <vt:lpstr>Milk 8 oz offered</vt:lpstr>
      <vt:lpstr>Age-Grade Group 9-12 OVS</vt:lpstr>
      <vt:lpstr>Milk 8 oz  </vt:lpstr>
      <vt:lpstr>Yes</vt:lpstr>
      <vt:lpstr>Grain 2 oz  </vt:lpstr>
      <vt:lpstr>No</vt:lpstr>
      <vt:lpstr>Grain 2 oz  </vt:lpstr>
      <vt:lpstr>Yes</vt:lpstr>
      <vt:lpstr>Milk 8 oz </vt:lpstr>
      <vt:lpstr>Yes</vt:lpstr>
      <vt:lpstr>Milk 8 oz </vt:lpstr>
      <vt:lpstr>Students must select either a Vegetable or Fruit component portion for this meal to be reimbursable. Tip: Offer multiple choices of  Fruit choices daily at each meal from fresh, frozen, canned, dried and 100% juices. </vt:lpstr>
      <vt:lpstr>Milk 8 oz </vt:lpstr>
      <vt:lpstr>No</vt:lpstr>
      <vt:lpstr>Milk 8 oz </vt:lpstr>
      <vt:lpstr>Yes</vt:lpstr>
      <vt:lpstr>Milk 8 oz </vt:lpstr>
      <vt:lpstr>Yes</vt:lpstr>
      <vt:lpstr>OVS Summary </vt:lpstr>
      <vt:lpstr>Questions? Need OVS posters?</vt:lpstr>
    </vt:vector>
  </TitlesOfParts>
  <Company>Florida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Offer Versus Serve 9-12 Grade Grouping</dc:title>
  <dc:creator>moorem</dc:creator>
  <cp:lastModifiedBy>Kimel, Leslie</cp:lastModifiedBy>
  <cp:revision>90</cp:revision>
  <dcterms:created xsi:type="dcterms:W3CDTF">2012-10-11T16:08:53Z</dcterms:created>
  <dcterms:modified xsi:type="dcterms:W3CDTF">2021-10-25T18:52:01Z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0x01010033676F7F8BB48C4FA6B00DB0283368C3</vt:lpwstr>
  </property>
</Properties>
</file>